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4" r:id="rId17"/>
    <p:sldId id="271" r:id="rId18"/>
    <p:sldId id="275" r:id="rId19"/>
    <p:sldId id="276" r:id="rId20"/>
    <p:sldId id="277" r:id="rId21"/>
    <p:sldId id="272" r:id="rId22"/>
    <p:sldId id="273" r:id="rId23"/>
  </p:sldIdLst>
  <p:sldSz cx="18288000" cy="10287000"/>
  <p:notesSz cx="6858000" cy="9144000"/>
  <p:embeddedFontLst>
    <p:embeddedFont>
      <p:font typeface="Canva Sans" panose="020B0604020202020204" charset="0"/>
      <p:regular r:id="rId24"/>
    </p:embeddedFont>
    <p:embeddedFont>
      <p:font typeface="Cardo Bold" panose="020B0604020202020204" charset="-79"/>
      <p:regular r:id="rId25"/>
    </p:embeddedFont>
    <p:embeddedFont>
      <p:font typeface="Copperplate Gothic 29 AB" panose="020B0604020202020204" charset="0"/>
      <p:regular r:id="rId26"/>
    </p:embeddedFont>
    <p:embeddedFont>
      <p:font typeface="Copperplate Gothic 29 AB Bold" panose="020B0604020202020204" charset="0"/>
      <p:regular r:id="rId27"/>
    </p:embeddedFont>
    <p:embeddedFont>
      <p:font typeface="Copperplate Gothic 32 AB Bold" panose="020B0604020202020204" charset="0"/>
      <p:regular r:id="rId28"/>
    </p:embeddedFont>
    <p:embeddedFont>
      <p:font typeface="League Spartan" panose="020B0604020202020204" charset="0"/>
      <p:regular r:id="rId29"/>
    </p:embeddedFont>
    <p:embeddedFont>
      <p:font typeface="Nickainley" panose="020B0604020202020204" charset="0"/>
      <p:regular r:id="rId30"/>
    </p:embeddedFont>
    <p:embeddedFont>
      <p:font typeface="Open Sans Extra Bold" panose="020B0604020202020204" charset="0"/>
      <p:regular r:id="rId31"/>
    </p:embeddedFont>
    <p:embeddedFont>
      <p:font typeface="Public Sans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23" autoAdjust="0"/>
    <p:restoredTop sz="95806" autoAdjust="0"/>
  </p:normalViewPr>
  <p:slideViewPr>
    <p:cSldViewPr>
      <p:cViewPr>
        <p:scale>
          <a:sx n="52" d="100"/>
          <a:sy n="52" d="100"/>
        </p:scale>
        <p:origin x="955" y="1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mailto:35377@students.riphah.edu.pk" TargetMode="External"/><Relationship Id="rId7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mailto:shoaib.zafar@riphah.edu.pk" TargetMode="External"/><Relationship Id="rId5" Type="http://schemas.openxmlformats.org/officeDocument/2006/relationships/hyperlink" Target="mailto:azkaabid0@gmail.com" TargetMode="External"/><Relationship Id="rId4" Type="http://schemas.openxmlformats.org/officeDocument/2006/relationships/hyperlink" Target="mailto:faisal.amin@riphah.edu.pk" TargetMode="Externa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gif"/><Relationship Id="rId4" Type="http://schemas.openxmlformats.org/officeDocument/2006/relationships/image" Target="../media/image7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4.png"/><Relationship Id="rId7" Type="http://schemas.openxmlformats.org/officeDocument/2006/relationships/image" Target="../media/image51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3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53980" y="669731"/>
            <a:ext cx="7184236" cy="6331108"/>
          </a:xfrm>
          <a:custGeom>
            <a:avLst/>
            <a:gdLst/>
            <a:ahLst/>
            <a:cxnLst/>
            <a:rect l="l" t="t" r="r" b="b"/>
            <a:pathLst>
              <a:path w="7184236" h="6331108">
                <a:moveTo>
                  <a:pt x="0" y="0"/>
                </a:moveTo>
                <a:lnTo>
                  <a:pt x="7184236" y="0"/>
                </a:lnTo>
                <a:lnTo>
                  <a:pt x="7184236" y="6331107"/>
                </a:lnTo>
                <a:lnTo>
                  <a:pt x="0" y="63311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057400" y="885030"/>
            <a:ext cx="13734731" cy="2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4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Enhancing Maternal Balance: Comparative Analysis </a:t>
            </a:r>
            <a:endParaRPr lang="en-US" sz="4800" b="1" dirty="0"/>
          </a:p>
          <a:p>
            <a:pPr algn="ctr"/>
            <a:r>
              <a:rPr lang="en-US" sz="4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of Plantar Pressure Distribution Across and Visual </a:t>
            </a:r>
            <a:endParaRPr lang="en-US" sz="4800" b="1" dirty="0"/>
          </a:p>
          <a:p>
            <a:pPr algn="ctr"/>
            <a:r>
              <a:rPr lang="en-US" sz="4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Feedback Within Pregnancy Trimesters</a:t>
            </a:r>
            <a:endParaRPr lang="en-US" sz="4800" b="1" dirty="0">
              <a:solidFill>
                <a:srgbClr val="000000"/>
              </a:solidFill>
              <a:latin typeface="Copperplate Gothic 29 AB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-698096" y="4225117"/>
            <a:ext cx="7100054" cy="6093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8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Minahil</a:t>
            </a: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Kamal</a:t>
            </a:r>
          </a:p>
          <a:p>
            <a:pPr algn="ctr">
              <a:spcBef>
                <a:spcPct val="0"/>
              </a:spcBef>
            </a:pPr>
            <a:r>
              <a:rPr lang="en-US" sz="24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35377@students.riphah.edu.pk</a:t>
            </a:r>
            <a:endParaRPr lang="en-US" sz="2400" b="1" dirty="0">
              <a:solidFill>
                <a:srgbClr val="0070C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Aleena Kamal </a:t>
            </a:r>
          </a:p>
          <a:p>
            <a:pPr algn="ctr">
              <a:spcBef>
                <a:spcPct val="0"/>
              </a:spcBef>
            </a:pPr>
            <a:r>
              <a:rPr lang="en-US" sz="2400" u="sng" dirty="0">
                <a:solidFill>
                  <a:srgbClr val="0070C0"/>
                </a:solidFill>
                <a:effectLst/>
                <a:latin typeface="Times New Roman" panose="02020603050405020304" pitchFamily="18" charset="0"/>
              </a:rPr>
              <a:t>aleenakamal25@gmail.com </a:t>
            </a:r>
          </a:p>
          <a:p>
            <a:pPr algn="ctr"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Faisal Amin</a:t>
            </a:r>
          </a:p>
          <a:p>
            <a:pPr algn="ctr">
              <a:spcBef>
                <a:spcPct val="0"/>
              </a:spcBef>
            </a:pPr>
            <a:r>
              <a:rPr lang="en-US" sz="24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faisal.amin@riphah.edu.pk</a:t>
            </a:r>
            <a:endParaRPr lang="en-US" sz="2400" dirty="0">
              <a:solidFill>
                <a:srgbClr val="0070C0"/>
              </a:solidFill>
              <a:effectLst/>
              <a:latin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Azka</a:t>
            </a: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Abid </a:t>
            </a:r>
          </a:p>
          <a:p>
            <a:pPr algn="ctr">
              <a:spcBef>
                <a:spcPct val="0"/>
              </a:spcBef>
            </a:pPr>
            <a:r>
              <a:rPr lang="en-US" sz="2400" u="sng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azkaabid0@gmail.com</a:t>
            </a:r>
            <a:endParaRPr lang="en-US" sz="2400" u="sng" dirty="0">
              <a:solidFill>
                <a:srgbClr val="0070C0"/>
              </a:solidFill>
              <a:effectLst/>
              <a:latin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Ayesha Imtiaz</a:t>
            </a:r>
          </a:p>
          <a:p>
            <a:pPr algn="ctr">
              <a:spcBef>
                <a:spcPct val="0"/>
              </a:spcBef>
            </a:pPr>
            <a:r>
              <a:rPr lang="en-US" sz="24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</a:rPr>
              <a:t>ayeshaimtiaz634@gmail.com </a:t>
            </a:r>
          </a:p>
          <a:p>
            <a:pPr algn="ctr"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Shoaib Zafar</a:t>
            </a:r>
          </a:p>
          <a:p>
            <a:pPr algn="ctr">
              <a:spcBef>
                <a:spcPct val="0"/>
              </a:spcBef>
            </a:pPr>
            <a:r>
              <a:rPr lang="en-US" sz="2400" u="sng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shoaib.zafar@riphah.edu.pk</a:t>
            </a:r>
            <a:endParaRPr lang="en-US" sz="2400" u="sng" dirty="0">
              <a:solidFill>
                <a:srgbClr val="0070C0"/>
              </a:solidFill>
              <a:effectLst/>
              <a:latin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</a:pPr>
            <a:r>
              <a:rPr lang="en-US" sz="28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Hamza Ghazanfar Toor</a:t>
            </a:r>
          </a:p>
          <a:p>
            <a:pPr algn="ctr">
              <a:spcBef>
                <a:spcPct val="0"/>
              </a:spcBef>
            </a:pPr>
            <a:r>
              <a:rPr lang="en-US" sz="2400" u="sng" dirty="0">
                <a:solidFill>
                  <a:srgbClr val="4472C4"/>
                </a:solidFill>
                <a:effectLst/>
                <a:latin typeface="Times New Roman" panose="02020603050405020304" pitchFamily="18" charset="0"/>
              </a:rPr>
              <a:t>hamza.ghazanfar@gmail.com </a:t>
            </a:r>
            <a:endParaRPr lang="en-US" sz="2400" u="sng" dirty="0">
              <a:solidFill>
                <a:srgbClr val="0070C0"/>
              </a:solidFill>
              <a:effectLst/>
              <a:latin typeface="Times New Roman" panose="02020603050405020304" pitchFamily="18" charset="0"/>
            </a:endParaRPr>
          </a:p>
          <a:p>
            <a:pPr algn="ctr">
              <a:spcBef>
                <a:spcPct val="0"/>
              </a:spcBef>
            </a:pPr>
            <a:endParaRPr lang="en-US" sz="3200" u="sng" dirty="0">
              <a:solidFill>
                <a:srgbClr val="0070C0"/>
              </a:solidFill>
              <a:latin typeface="Canva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47199" y="3477655"/>
            <a:ext cx="4609464" cy="715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33"/>
              </a:lnSpc>
              <a:spcBef>
                <a:spcPct val="0"/>
              </a:spcBef>
            </a:pPr>
            <a:r>
              <a:rPr lang="en-US" sz="4238" dirty="0">
                <a:solidFill>
                  <a:srgbClr val="000000"/>
                </a:solidFill>
                <a:latin typeface="Copperplate Gothic 29 AB Bold"/>
              </a:rPr>
              <a:t>AUTHORS</a:t>
            </a:r>
            <a:endParaRPr lang="en-US" sz="4238" dirty="0">
              <a:solidFill>
                <a:srgbClr val="000000"/>
              </a:solidFill>
              <a:latin typeface="Copperplate Gothic 29 AB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25738E-F7DC-C9A8-526A-5863F3AD51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3" y="114300"/>
            <a:ext cx="2038727" cy="20387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9EA967-14A5-BDEB-8586-5872DF6C6A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48435" y="114300"/>
            <a:ext cx="2045240" cy="2038727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6B7B4304-15C8-335F-B70E-DFB1D26D5418}"/>
              </a:ext>
            </a:extLst>
          </p:cNvPr>
          <p:cNvSpPr/>
          <p:nvPr/>
        </p:nvSpPr>
        <p:spPr>
          <a:xfrm>
            <a:off x="14173200" y="2476500"/>
            <a:ext cx="4114799" cy="7810500"/>
          </a:xfrm>
          <a:custGeom>
            <a:avLst/>
            <a:gdLst/>
            <a:ahLst/>
            <a:cxnLst/>
            <a:rect l="l" t="t" r="r" b="b"/>
            <a:pathLst>
              <a:path w="4295011" h="8530091">
                <a:moveTo>
                  <a:pt x="0" y="0"/>
                </a:moveTo>
                <a:lnTo>
                  <a:pt x="4295011" y="0"/>
                </a:lnTo>
                <a:lnTo>
                  <a:pt x="4295011" y="8530091"/>
                </a:lnTo>
                <a:lnTo>
                  <a:pt x="0" y="85300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66817" y="-1435909"/>
            <a:ext cx="9094737" cy="9198217"/>
          </a:xfrm>
          <a:custGeom>
            <a:avLst/>
            <a:gdLst/>
            <a:ahLst/>
            <a:cxnLst/>
            <a:rect l="l" t="t" r="r" b="b"/>
            <a:pathLst>
              <a:path w="9094737" h="9198217">
                <a:moveTo>
                  <a:pt x="0" y="0"/>
                </a:moveTo>
                <a:lnTo>
                  <a:pt x="9094738" y="0"/>
                </a:lnTo>
                <a:lnTo>
                  <a:pt x="9094738" y="9198218"/>
                </a:lnTo>
                <a:lnTo>
                  <a:pt x="0" y="91982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-2666594" y="5904339"/>
            <a:ext cx="8137017" cy="8229600"/>
          </a:xfrm>
          <a:custGeom>
            <a:avLst/>
            <a:gdLst/>
            <a:ahLst/>
            <a:cxnLst/>
            <a:rect l="l" t="t" r="r" b="b"/>
            <a:pathLst>
              <a:path w="8137017" h="8229600">
                <a:moveTo>
                  <a:pt x="0" y="0"/>
                </a:moveTo>
                <a:lnTo>
                  <a:pt x="8137017" y="0"/>
                </a:lnTo>
                <a:lnTo>
                  <a:pt x="813701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974154" y="189796"/>
            <a:ext cx="16253527" cy="124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19"/>
              </a:lnSpc>
            </a:pPr>
            <a:r>
              <a:rPr lang="en-US" sz="8099" dirty="0">
                <a:solidFill>
                  <a:srgbClr val="000000"/>
                </a:solidFill>
                <a:latin typeface="Copperplate Gothic 29 AB Bold"/>
              </a:rPr>
              <a:t>VARIABLES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7CF92FA-F037-678A-292D-9179912BDEAE}"/>
              </a:ext>
            </a:extLst>
          </p:cNvPr>
          <p:cNvGrpSpPr/>
          <p:nvPr/>
        </p:nvGrpSpPr>
        <p:grpSpPr>
          <a:xfrm>
            <a:off x="1023018" y="1907828"/>
            <a:ext cx="4026007" cy="3659507"/>
            <a:chOff x="0" y="0"/>
            <a:chExt cx="729956" cy="663506"/>
          </a:xfrm>
        </p:grpSpPr>
        <p:sp>
          <p:nvSpPr>
            <p:cNvPr id="100" name="Freeform 3">
              <a:extLst>
                <a:ext uri="{FF2B5EF4-FFF2-40B4-BE49-F238E27FC236}">
                  <a16:creationId xmlns:a16="http://schemas.microsoft.com/office/drawing/2014/main" id="{65E2DB09-625D-657A-A6F5-928C0216DA8D}"/>
                </a:ext>
              </a:extLst>
            </p:cNvPr>
            <p:cNvSpPr/>
            <p:nvPr/>
          </p:nvSpPr>
          <p:spPr>
            <a:xfrm>
              <a:off x="0" y="0"/>
              <a:ext cx="729956" cy="632137"/>
            </a:xfrm>
            <a:custGeom>
              <a:avLst/>
              <a:gdLst/>
              <a:ahLst/>
              <a:cxnLst/>
              <a:rect l="l" t="t" r="r" b="b"/>
              <a:pathLst>
                <a:path w="729956" h="632137">
                  <a:moveTo>
                    <a:pt x="364978" y="0"/>
                  </a:moveTo>
                  <a:lnTo>
                    <a:pt x="729956" y="632137"/>
                  </a:lnTo>
                  <a:lnTo>
                    <a:pt x="0" y="632137"/>
                  </a:lnTo>
                  <a:lnTo>
                    <a:pt x="364978" y="0"/>
                  </a:lnTo>
                  <a:close/>
                </a:path>
              </a:pathLst>
            </a:custGeom>
            <a:solidFill>
              <a:srgbClr val="E0F4F4"/>
            </a:solidFill>
          </p:spPr>
        </p:sp>
        <p:sp>
          <p:nvSpPr>
            <p:cNvPr id="101" name="TextBox 4">
              <a:extLst>
                <a:ext uri="{FF2B5EF4-FFF2-40B4-BE49-F238E27FC236}">
                  <a16:creationId xmlns:a16="http://schemas.microsoft.com/office/drawing/2014/main" id="{293B94BE-7BB5-ECE0-E8FD-5A255C69C3FE}"/>
                </a:ext>
              </a:extLst>
            </p:cNvPr>
            <p:cNvSpPr txBox="1"/>
            <p:nvPr/>
          </p:nvSpPr>
          <p:spPr>
            <a:xfrm>
              <a:off x="99393" y="276156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4340"/>
                </a:lnSpc>
              </a:pPr>
              <a:r>
                <a:rPr lang="en-US" sz="3100" spc="278" dirty="0">
                  <a:solidFill>
                    <a:srgbClr val="19191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Condition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3698DF0-48DB-5AC1-4A98-F064543B27CC}"/>
              </a:ext>
            </a:extLst>
          </p:cNvPr>
          <p:cNvGrpSpPr/>
          <p:nvPr/>
        </p:nvGrpSpPr>
        <p:grpSpPr>
          <a:xfrm>
            <a:off x="4191680" y="1907828"/>
            <a:ext cx="4026007" cy="3642376"/>
            <a:chOff x="0" y="0"/>
            <a:chExt cx="729956" cy="660400"/>
          </a:xfrm>
        </p:grpSpPr>
        <p:sp>
          <p:nvSpPr>
            <p:cNvPr id="98" name="Freeform 6">
              <a:extLst>
                <a:ext uri="{FF2B5EF4-FFF2-40B4-BE49-F238E27FC236}">
                  <a16:creationId xmlns:a16="http://schemas.microsoft.com/office/drawing/2014/main" id="{4A517200-E612-2C97-4CAD-145A7481399F}"/>
                </a:ext>
              </a:extLst>
            </p:cNvPr>
            <p:cNvSpPr/>
            <p:nvPr/>
          </p:nvSpPr>
          <p:spPr>
            <a:xfrm>
              <a:off x="0" y="0"/>
              <a:ext cx="729956" cy="632137"/>
            </a:xfrm>
            <a:custGeom>
              <a:avLst/>
              <a:gdLst/>
              <a:ahLst/>
              <a:cxnLst/>
              <a:rect l="l" t="t" r="r" b="b"/>
              <a:pathLst>
                <a:path w="729956" h="632137">
                  <a:moveTo>
                    <a:pt x="364978" y="0"/>
                  </a:moveTo>
                  <a:lnTo>
                    <a:pt x="729956" y="632137"/>
                  </a:lnTo>
                  <a:lnTo>
                    <a:pt x="0" y="632137"/>
                  </a:lnTo>
                  <a:lnTo>
                    <a:pt x="364978" y="0"/>
                  </a:lnTo>
                  <a:close/>
                </a:path>
              </a:pathLst>
            </a:custGeom>
            <a:solidFill>
              <a:srgbClr val="D2F1F1"/>
            </a:solidFill>
          </p:spPr>
        </p:sp>
        <p:sp>
          <p:nvSpPr>
            <p:cNvPr id="99" name="TextBox 7">
              <a:extLst>
                <a:ext uri="{FF2B5EF4-FFF2-40B4-BE49-F238E27FC236}">
                  <a16:creationId xmlns:a16="http://schemas.microsoft.com/office/drawing/2014/main" id="{D165D636-6131-0D4A-AF61-D4C770ADB613}"/>
                </a:ext>
              </a:extLst>
            </p:cNvPr>
            <p:cNvSpPr txBox="1"/>
            <p:nvPr/>
          </p:nvSpPr>
          <p:spPr>
            <a:xfrm>
              <a:off x="98680" y="273050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4340"/>
                </a:lnSpc>
              </a:pPr>
              <a:r>
                <a:rPr lang="en-US" sz="3100" spc="278" dirty="0">
                  <a:solidFill>
                    <a:srgbClr val="19191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Trimester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BF76B26-E085-77BF-5123-3358ABDE198A}"/>
              </a:ext>
            </a:extLst>
          </p:cNvPr>
          <p:cNvGrpSpPr/>
          <p:nvPr/>
        </p:nvGrpSpPr>
        <p:grpSpPr>
          <a:xfrm>
            <a:off x="10136595" y="1975068"/>
            <a:ext cx="3948361" cy="3583305"/>
            <a:chOff x="0" y="0"/>
            <a:chExt cx="729956" cy="662466"/>
          </a:xfrm>
        </p:grpSpPr>
        <p:sp>
          <p:nvSpPr>
            <p:cNvPr id="96" name="Freeform 9">
              <a:extLst>
                <a:ext uri="{FF2B5EF4-FFF2-40B4-BE49-F238E27FC236}">
                  <a16:creationId xmlns:a16="http://schemas.microsoft.com/office/drawing/2014/main" id="{E7879110-33D7-8D7A-C921-BAB96E38CE02}"/>
                </a:ext>
              </a:extLst>
            </p:cNvPr>
            <p:cNvSpPr/>
            <p:nvPr/>
          </p:nvSpPr>
          <p:spPr>
            <a:xfrm>
              <a:off x="0" y="0"/>
              <a:ext cx="729956" cy="632137"/>
            </a:xfrm>
            <a:custGeom>
              <a:avLst/>
              <a:gdLst/>
              <a:ahLst/>
              <a:cxnLst/>
              <a:rect l="l" t="t" r="r" b="b"/>
              <a:pathLst>
                <a:path w="729956" h="632137">
                  <a:moveTo>
                    <a:pt x="364978" y="0"/>
                  </a:moveTo>
                  <a:lnTo>
                    <a:pt x="729956" y="632137"/>
                  </a:lnTo>
                  <a:lnTo>
                    <a:pt x="0" y="632137"/>
                  </a:lnTo>
                  <a:lnTo>
                    <a:pt x="364978" y="0"/>
                  </a:lnTo>
                  <a:close/>
                </a:path>
              </a:pathLst>
            </a:custGeom>
            <a:solidFill>
              <a:srgbClr val="CFE4F5"/>
            </a:solidFill>
          </p:spPr>
        </p:sp>
        <p:sp>
          <p:nvSpPr>
            <p:cNvPr id="97" name="TextBox 10">
              <a:extLst>
                <a:ext uri="{FF2B5EF4-FFF2-40B4-BE49-F238E27FC236}">
                  <a16:creationId xmlns:a16="http://schemas.microsoft.com/office/drawing/2014/main" id="{70E7C832-DDA7-0C11-BBA4-7FF14AEA33F9}"/>
                </a:ext>
              </a:extLst>
            </p:cNvPr>
            <p:cNvSpPr txBox="1"/>
            <p:nvPr/>
          </p:nvSpPr>
          <p:spPr>
            <a:xfrm>
              <a:off x="76395" y="275116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4340"/>
                </a:lnSpc>
              </a:pPr>
              <a:r>
                <a:rPr lang="en-US" sz="3100" spc="278" dirty="0">
                  <a:solidFill>
                    <a:srgbClr val="191919"/>
                  </a:solidFill>
                  <a:latin typeface="Aileron Regular Italics" panose="00000500000000000000"/>
                </a:rPr>
                <a:t> </a:t>
              </a:r>
              <a:r>
                <a:rPr lang="en-US" sz="3100" spc="278" dirty="0">
                  <a:solidFill>
                    <a:srgbClr val="19191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Balance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F2B13DC-B012-0D3D-3144-D5F861E91369}"/>
              </a:ext>
            </a:extLst>
          </p:cNvPr>
          <p:cNvGrpSpPr/>
          <p:nvPr/>
        </p:nvGrpSpPr>
        <p:grpSpPr>
          <a:xfrm>
            <a:off x="13320465" y="1984444"/>
            <a:ext cx="3937535" cy="3559416"/>
            <a:chOff x="0" y="0"/>
            <a:chExt cx="729956" cy="659859"/>
          </a:xfrm>
        </p:grpSpPr>
        <p:sp>
          <p:nvSpPr>
            <p:cNvPr id="94" name="Freeform 12">
              <a:extLst>
                <a:ext uri="{FF2B5EF4-FFF2-40B4-BE49-F238E27FC236}">
                  <a16:creationId xmlns:a16="http://schemas.microsoft.com/office/drawing/2014/main" id="{E45477A3-4BEC-2D08-540D-58528066C176}"/>
                </a:ext>
              </a:extLst>
            </p:cNvPr>
            <p:cNvSpPr/>
            <p:nvPr/>
          </p:nvSpPr>
          <p:spPr>
            <a:xfrm>
              <a:off x="0" y="0"/>
              <a:ext cx="729956" cy="632137"/>
            </a:xfrm>
            <a:custGeom>
              <a:avLst/>
              <a:gdLst/>
              <a:ahLst/>
              <a:cxnLst/>
              <a:rect l="l" t="t" r="r" b="b"/>
              <a:pathLst>
                <a:path w="729956" h="632137">
                  <a:moveTo>
                    <a:pt x="364978" y="0"/>
                  </a:moveTo>
                  <a:lnTo>
                    <a:pt x="729956" y="632137"/>
                  </a:lnTo>
                  <a:lnTo>
                    <a:pt x="0" y="632137"/>
                  </a:lnTo>
                  <a:lnTo>
                    <a:pt x="364978" y="0"/>
                  </a:lnTo>
                  <a:close/>
                </a:path>
              </a:pathLst>
            </a:custGeom>
            <a:solidFill>
              <a:srgbClr val="C8D4E2"/>
            </a:solidFill>
          </p:spPr>
        </p:sp>
        <p:sp>
          <p:nvSpPr>
            <p:cNvPr id="95" name="TextBox 13">
              <a:extLst>
                <a:ext uri="{FF2B5EF4-FFF2-40B4-BE49-F238E27FC236}">
                  <a16:creationId xmlns:a16="http://schemas.microsoft.com/office/drawing/2014/main" id="{ED617280-2D14-2EB0-56AB-4331759EA40E}"/>
                </a:ext>
              </a:extLst>
            </p:cNvPr>
            <p:cNvSpPr txBox="1"/>
            <p:nvPr/>
          </p:nvSpPr>
          <p:spPr>
            <a:xfrm>
              <a:off x="93075" y="272509"/>
              <a:ext cx="558800" cy="387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4340"/>
                </a:lnSpc>
              </a:pPr>
              <a:r>
                <a:rPr lang="en-US" sz="3100" spc="278" dirty="0">
                  <a:solidFill>
                    <a:srgbClr val="19191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Force Distribution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CE7F9CD-CCDD-CF33-ED5D-C94634F44454}"/>
              </a:ext>
            </a:extLst>
          </p:cNvPr>
          <p:cNvGrpSpPr/>
          <p:nvPr/>
        </p:nvGrpSpPr>
        <p:grpSpPr>
          <a:xfrm>
            <a:off x="1023018" y="5394322"/>
            <a:ext cx="4027984" cy="3923806"/>
            <a:chOff x="0" y="0"/>
            <a:chExt cx="827955" cy="806541"/>
          </a:xfrm>
        </p:grpSpPr>
        <p:sp>
          <p:nvSpPr>
            <p:cNvPr id="92" name="Freeform 15">
              <a:extLst>
                <a:ext uri="{FF2B5EF4-FFF2-40B4-BE49-F238E27FC236}">
                  <a16:creationId xmlns:a16="http://schemas.microsoft.com/office/drawing/2014/main" id="{F8C743B5-EEFE-5369-C060-6AB21B4B4A36}"/>
                </a:ext>
              </a:extLst>
            </p:cNvPr>
            <p:cNvSpPr/>
            <p:nvPr/>
          </p:nvSpPr>
          <p:spPr>
            <a:xfrm>
              <a:off x="0" y="0"/>
              <a:ext cx="827955" cy="806541"/>
            </a:xfrm>
            <a:custGeom>
              <a:avLst/>
              <a:gdLst/>
              <a:ahLst/>
              <a:cxnLst/>
              <a:rect l="l" t="t" r="r" b="b"/>
              <a:pathLst>
                <a:path w="827955" h="806541">
                  <a:moveTo>
                    <a:pt x="413978" y="806541"/>
                  </a:moveTo>
                  <a:lnTo>
                    <a:pt x="827955" y="0"/>
                  </a:lnTo>
                  <a:lnTo>
                    <a:pt x="0" y="0"/>
                  </a:lnTo>
                  <a:lnTo>
                    <a:pt x="413978" y="806541"/>
                  </a:lnTo>
                  <a:close/>
                </a:path>
              </a:pathLst>
            </a:custGeom>
            <a:solidFill>
              <a:srgbClr val="7CD4D2"/>
            </a:solidFill>
          </p:spPr>
        </p:sp>
        <p:sp>
          <p:nvSpPr>
            <p:cNvPr id="93" name="TextBox 16">
              <a:extLst>
                <a:ext uri="{FF2B5EF4-FFF2-40B4-BE49-F238E27FC236}">
                  <a16:creationId xmlns:a16="http://schemas.microsoft.com/office/drawing/2014/main" id="{86F7394C-CED2-0B01-FA52-EA7D69393729}"/>
                </a:ext>
              </a:extLst>
            </p:cNvPr>
            <p:cNvSpPr txBox="1"/>
            <p:nvPr/>
          </p:nvSpPr>
          <p:spPr>
            <a:xfrm>
              <a:off x="139209" y="18370"/>
              <a:ext cx="558800" cy="40640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3900"/>
                </a:lnSpc>
              </a:pPr>
              <a:r>
                <a:rPr lang="en-US" sz="2600" spc="77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With eyes open and with eyes closed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A3BAD21-1770-C753-1DE8-AD7BB84E4163}"/>
              </a:ext>
            </a:extLst>
          </p:cNvPr>
          <p:cNvGrpSpPr/>
          <p:nvPr/>
        </p:nvGrpSpPr>
        <p:grpSpPr>
          <a:xfrm>
            <a:off x="4189703" y="5394322"/>
            <a:ext cx="4027984" cy="3923806"/>
            <a:chOff x="0" y="0"/>
            <a:chExt cx="827955" cy="806541"/>
          </a:xfrm>
        </p:grpSpPr>
        <p:sp>
          <p:nvSpPr>
            <p:cNvPr id="90" name="Freeform 18">
              <a:extLst>
                <a:ext uri="{FF2B5EF4-FFF2-40B4-BE49-F238E27FC236}">
                  <a16:creationId xmlns:a16="http://schemas.microsoft.com/office/drawing/2014/main" id="{780FA0AA-EAB3-9169-5F58-307217DE4059}"/>
                </a:ext>
              </a:extLst>
            </p:cNvPr>
            <p:cNvSpPr/>
            <p:nvPr/>
          </p:nvSpPr>
          <p:spPr>
            <a:xfrm>
              <a:off x="0" y="0"/>
              <a:ext cx="827955" cy="806541"/>
            </a:xfrm>
            <a:custGeom>
              <a:avLst/>
              <a:gdLst/>
              <a:ahLst/>
              <a:cxnLst/>
              <a:rect l="l" t="t" r="r" b="b"/>
              <a:pathLst>
                <a:path w="827955" h="806541">
                  <a:moveTo>
                    <a:pt x="413978" y="806541"/>
                  </a:moveTo>
                  <a:lnTo>
                    <a:pt x="827955" y="0"/>
                  </a:lnTo>
                  <a:lnTo>
                    <a:pt x="0" y="0"/>
                  </a:lnTo>
                  <a:lnTo>
                    <a:pt x="413978" y="806541"/>
                  </a:lnTo>
                  <a:close/>
                </a:path>
              </a:pathLst>
            </a:custGeom>
            <a:solidFill>
              <a:srgbClr val="4AB1B4"/>
            </a:solidFill>
          </p:spPr>
        </p:sp>
        <p:sp>
          <p:nvSpPr>
            <p:cNvPr id="91" name="TextBox 19">
              <a:extLst>
                <a:ext uri="{FF2B5EF4-FFF2-40B4-BE49-F238E27FC236}">
                  <a16:creationId xmlns:a16="http://schemas.microsoft.com/office/drawing/2014/main" id="{6C37215E-04B1-9314-2B3F-17DADB6638BD}"/>
                </a:ext>
              </a:extLst>
            </p:cNvPr>
            <p:cNvSpPr txBox="1"/>
            <p:nvPr/>
          </p:nvSpPr>
          <p:spPr>
            <a:xfrm>
              <a:off x="128395" y="3109"/>
              <a:ext cx="558800" cy="40640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3900"/>
                </a:lnSpc>
              </a:pPr>
              <a:r>
                <a:rPr lang="en-US" sz="2600" spc="77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Different trimesters of pregnancy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D0C169F8-0E7B-B114-0C08-4E3CBA16486D}"/>
              </a:ext>
            </a:extLst>
          </p:cNvPr>
          <p:cNvGrpSpPr/>
          <p:nvPr/>
        </p:nvGrpSpPr>
        <p:grpSpPr>
          <a:xfrm>
            <a:off x="10136595" y="5394322"/>
            <a:ext cx="3961701" cy="3966308"/>
            <a:chOff x="0" y="0"/>
            <a:chExt cx="827955" cy="828918"/>
          </a:xfrm>
        </p:grpSpPr>
        <p:sp>
          <p:nvSpPr>
            <p:cNvPr id="88" name="Freeform 21">
              <a:extLst>
                <a:ext uri="{FF2B5EF4-FFF2-40B4-BE49-F238E27FC236}">
                  <a16:creationId xmlns:a16="http://schemas.microsoft.com/office/drawing/2014/main" id="{0D774B81-9DB8-C238-AFBA-D077532E3582}"/>
                </a:ext>
              </a:extLst>
            </p:cNvPr>
            <p:cNvSpPr/>
            <p:nvPr/>
          </p:nvSpPr>
          <p:spPr>
            <a:xfrm>
              <a:off x="0" y="0"/>
              <a:ext cx="827955" cy="828918"/>
            </a:xfrm>
            <a:custGeom>
              <a:avLst/>
              <a:gdLst/>
              <a:ahLst/>
              <a:cxnLst/>
              <a:rect l="l" t="t" r="r" b="b"/>
              <a:pathLst>
                <a:path w="827955" h="828918">
                  <a:moveTo>
                    <a:pt x="413978" y="828918"/>
                  </a:moveTo>
                  <a:lnTo>
                    <a:pt x="827955" y="0"/>
                  </a:lnTo>
                  <a:lnTo>
                    <a:pt x="0" y="0"/>
                  </a:lnTo>
                  <a:lnTo>
                    <a:pt x="413978" y="828918"/>
                  </a:ln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id="89" name="TextBox 22">
              <a:extLst>
                <a:ext uri="{FF2B5EF4-FFF2-40B4-BE49-F238E27FC236}">
                  <a16:creationId xmlns:a16="http://schemas.microsoft.com/office/drawing/2014/main" id="{A5CADAE7-178C-FC50-8D16-6A74FBACC76C}"/>
                </a:ext>
              </a:extLst>
            </p:cNvPr>
            <p:cNvSpPr txBox="1"/>
            <p:nvPr/>
          </p:nvSpPr>
          <p:spPr>
            <a:xfrm>
              <a:off x="120889" y="0"/>
              <a:ext cx="601856" cy="47029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3000"/>
                </a:lnSpc>
              </a:pPr>
              <a:r>
                <a:rPr lang="en-US" sz="2600" spc="59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COP measurements or postural stability assessments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D06DBF6-5EB8-F53F-8C6B-E2CEAFD7D6BD}"/>
              </a:ext>
            </a:extLst>
          </p:cNvPr>
          <p:cNvGrpSpPr/>
          <p:nvPr/>
        </p:nvGrpSpPr>
        <p:grpSpPr>
          <a:xfrm>
            <a:off x="13320465" y="5394322"/>
            <a:ext cx="3944516" cy="3842497"/>
            <a:chOff x="0" y="0"/>
            <a:chExt cx="827955" cy="806541"/>
          </a:xfrm>
        </p:grpSpPr>
        <p:sp>
          <p:nvSpPr>
            <p:cNvPr id="86" name="Freeform 24">
              <a:extLst>
                <a:ext uri="{FF2B5EF4-FFF2-40B4-BE49-F238E27FC236}">
                  <a16:creationId xmlns:a16="http://schemas.microsoft.com/office/drawing/2014/main" id="{5F973FE9-13EE-0A04-3EFD-63279C17648F}"/>
                </a:ext>
              </a:extLst>
            </p:cNvPr>
            <p:cNvSpPr/>
            <p:nvPr/>
          </p:nvSpPr>
          <p:spPr>
            <a:xfrm>
              <a:off x="0" y="0"/>
              <a:ext cx="827955" cy="806541"/>
            </a:xfrm>
            <a:custGeom>
              <a:avLst/>
              <a:gdLst/>
              <a:ahLst/>
              <a:cxnLst/>
              <a:rect l="l" t="t" r="r" b="b"/>
              <a:pathLst>
                <a:path w="827955" h="806541">
                  <a:moveTo>
                    <a:pt x="413978" y="806541"/>
                  </a:moveTo>
                  <a:lnTo>
                    <a:pt x="827955" y="0"/>
                  </a:lnTo>
                  <a:lnTo>
                    <a:pt x="0" y="0"/>
                  </a:lnTo>
                  <a:lnTo>
                    <a:pt x="413978" y="806541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id="87" name="TextBox 25">
              <a:extLst>
                <a:ext uri="{FF2B5EF4-FFF2-40B4-BE49-F238E27FC236}">
                  <a16:creationId xmlns:a16="http://schemas.microsoft.com/office/drawing/2014/main" id="{6253E344-A6AB-6FC6-B77F-1D41522D2B15}"/>
                </a:ext>
              </a:extLst>
            </p:cNvPr>
            <p:cNvSpPr txBox="1"/>
            <p:nvPr/>
          </p:nvSpPr>
          <p:spPr>
            <a:xfrm>
              <a:off x="127000" y="3175"/>
              <a:ext cx="558800" cy="3778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400"/>
                </a:lnSpc>
              </a:pPr>
              <a:endParaRPr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4D8FF1A-C82E-10E3-82D3-ADAC45FA3B4F}"/>
              </a:ext>
            </a:extLst>
          </p:cNvPr>
          <p:cNvGrpSpPr/>
          <p:nvPr/>
        </p:nvGrpSpPr>
        <p:grpSpPr>
          <a:xfrm>
            <a:off x="1767152" y="1984444"/>
            <a:ext cx="1269858" cy="1111126"/>
            <a:chOff x="0" y="0"/>
            <a:chExt cx="812800" cy="711200"/>
          </a:xfrm>
        </p:grpSpPr>
        <p:sp>
          <p:nvSpPr>
            <p:cNvPr id="84" name="Freeform 27">
              <a:extLst>
                <a:ext uri="{FF2B5EF4-FFF2-40B4-BE49-F238E27FC236}">
                  <a16:creationId xmlns:a16="http://schemas.microsoft.com/office/drawing/2014/main" id="{3435D68D-A4A2-B0A3-88A0-908B81651C29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7CD4D2"/>
            </a:solidFill>
          </p:spPr>
        </p:sp>
        <p:sp>
          <p:nvSpPr>
            <p:cNvPr id="85" name="TextBox 28">
              <a:extLst>
                <a:ext uri="{FF2B5EF4-FFF2-40B4-BE49-F238E27FC236}">
                  <a16:creationId xmlns:a16="http://schemas.microsoft.com/office/drawing/2014/main" id="{C055A32F-C1C2-77A2-AB2F-F5AF81357F9F}"/>
                </a:ext>
              </a:extLst>
            </p:cNvPr>
            <p:cNvSpPr txBox="1"/>
            <p:nvPr/>
          </p:nvSpPr>
          <p:spPr>
            <a:xfrm>
              <a:off x="127000" y="31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Aileron Regular Bold" panose="00000500000000000000"/>
                </a:rPr>
                <a:t>1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4E04C7B-F620-FD24-8E1D-993F16124B95}"/>
              </a:ext>
            </a:extLst>
          </p:cNvPr>
          <p:cNvGrpSpPr/>
          <p:nvPr/>
        </p:nvGrpSpPr>
        <p:grpSpPr>
          <a:xfrm>
            <a:off x="4933837" y="1984444"/>
            <a:ext cx="1269858" cy="1111126"/>
            <a:chOff x="0" y="0"/>
            <a:chExt cx="812800" cy="711200"/>
          </a:xfrm>
        </p:grpSpPr>
        <p:sp>
          <p:nvSpPr>
            <p:cNvPr id="82" name="Freeform 30">
              <a:extLst>
                <a:ext uri="{FF2B5EF4-FFF2-40B4-BE49-F238E27FC236}">
                  <a16:creationId xmlns:a16="http://schemas.microsoft.com/office/drawing/2014/main" id="{3D90321B-3D04-C7BF-03BB-E87E0017B14B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4AB1B4"/>
            </a:solidFill>
          </p:spPr>
        </p:sp>
        <p:sp>
          <p:nvSpPr>
            <p:cNvPr id="83" name="TextBox 31">
              <a:extLst>
                <a:ext uri="{FF2B5EF4-FFF2-40B4-BE49-F238E27FC236}">
                  <a16:creationId xmlns:a16="http://schemas.microsoft.com/office/drawing/2014/main" id="{65F94A4C-50BF-C271-443C-B78DCBFD33BF}"/>
                </a:ext>
              </a:extLst>
            </p:cNvPr>
            <p:cNvSpPr txBox="1"/>
            <p:nvPr/>
          </p:nvSpPr>
          <p:spPr>
            <a:xfrm>
              <a:off x="127000" y="31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Aileron Regular Bold" panose="00000500000000000000"/>
                </a:rPr>
                <a:t>2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85DDFAB-1E44-7548-2122-E006B59920B6}"/>
              </a:ext>
            </a:extLst>
          </p:cNvPr>
          <p:cNvGrpSpPr/>
          <p:nvPr/>
        </p:nvGrpSpPr>
        <p:grpSpPr>
          <a:xfrm>
            <a:off x="10840918" y="1984444"/>
            <a:ext cx="1269858" cy="1111126"/>
            <a:chOff x="0" y="0"/>
            <a:chExt cx="812800" cy="711200"/>
          </a:xfrm>
        </p:grpSpPr>
        <p:sp>
          <p:nvSpPr>
            <p:cNvPr id="80" name="Freeform 33">
              <a:extLst>
                <a:ext uri="{FF2B5EF4-FFF2-40B4-BE49-F238E27FC236}">
                  <a16:creationId xmlns:a16="http://schemas.microsoft.com/office/drawing/2014/main" id="{E522312C-E305-A35B-E5FA-83986B219D2C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id="81" name="TextBox 34">
              <a:extLst>
                <a:ext uri="{FF2B5EF4-FFF2-40B4-BE49-F238E27FC236}">
                  <a16:creationId xmlns:a16="http://schemas.microsoft.com/office/drawing/2014/main" id="{D79646EA-4A00-A246-CA8E-FF119B231DBE}"/>
                </a:ext>
              </a:extLst>
            </p:cNvPr>
            <p:cNvSpPr txBox="1"/>
            <p:nvPr/>
          </p:nvSpPr>
          <p:spPr>
            <a:xfrm>
              <a:off x="127000" y="31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Aileron Regular Bold" panose="00000500000000000000"/>
                </a:rPr>
                <a:t>3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8664F78-E486-53FA-99D5-87277EDF7260}"/>
              </a:ext>
            </a:extLst>
          </p:cNvPr>
          <p:cNvGrpSpPr/>
          <p:nvPr/>
        </p:nvGrpSpPr>
        <p:grpSpPr>
          <a:xfrm>
            <a:off x="14084956" y="1984444"/>
            <a:ext cx="1269858" cy="1111126"/>
            <a:chOff x="0" y="0"/>
            <a:chExt cx="812800" cy="711200"/>
          </a:xfrm>
        </p:grpSpPr>
        <p:sp>
          <p:nvSpPr>
            <p:cNvPr id="78" name="Freeform 36">
              <a:extLst>
                <a:ext uri="{FF2B5EF4-FFF2-40B4-BE49-F238E27FC236}">
                  <a16:creationId xmlns:a16="http://schemas.microsoft.com/office/drawing/2014/main" id="{BD6F6F9A-5805-42F4-C840-B8AF8373FBEC}"/>
                </a:ext>
              </a:extLst>
            </p:cNvPr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id="79" name="TextBox 37">
              <a:extLst>
                <a:ext uri="{FF2B5EF4-FFF2-40B4-BE49-F238E27FC236}">
                  <a16:creationId xmlns:a16="http://schemas.microsoft.com/office/drawing/2014/main" id="{D99ADAD5-11FC-EA7F-189B-3C4C60FCD465}"/>
                </a:ext>
              </a:extLst>
            </p:cNvPr>
            <p:cNvSpPr txBox="1"/>
            <p:nvPr/>
          </p:nvSpPr>
          <p:spPr>
            <a:xfrm>
              <a:off x="127000" y="3175"/>
              <a:ext cx="558800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Aileron Regular Bold" panose="00000500000000000000"/>
                </a:rPr>
                <a:t>4</a:t>
              </a:r>
            </a:p>
          </p:txBody>
        </p:sp>
      </p:grpSp>
      <p:sp>
        <p:nvSpPr>
          <p:cNvPr id="75" name="TextBox 39">
            <a:extLst>
              <a:ext uri="{FF2B5EF4-FFF2-40B4-BE49-F238E27FC236}">
                <a16:creationId xmlns:a16="http://schemas.microsoft.com/office/drawing/2014/main" id="{FFD4B42B-0AC7-6C52-AD6A-0067913F5030}"/>
              </a:ext>
            </a:extLst>
          </p:cNvPr>
          <p:cNvSpPr txBox="1"/>
          <p:nvPr/>
        </p:nvSpPr>
        <p:spPr>
          <a:xfrm>
            <a:off x="852486" y="1219041"/>
            <a:ext cx="6680406" cy="596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Independent Variables</a:t>
            </a:r>
          </a:p>
        </p:txBody>
      </p:sp>
      <p:sp>
        <p:nvSpPr>
          <p:cNvPr id="76" name="TextBox 40">
            <a:extLst>
              <a:ext uri="{FF2B5EF4-FFF2-40B4-BE49-F238E27FC236}">
                <a16:creationId xmlns:a16="http://schemas.microsoft.com/office/drawing/2014/main" id="{16720F3F-9E9C-724E-3638-A56AE7BD3520}"/>
              </a:ext>
            </a:extLst>
          </p:cNvPr>
          <p:cNvSpPr txBox="1"/>
          <p:nvPr/>
        </p:nvSpPr>
        <p:spPr>
          <a:xfrm>
            <a:off x="11280300" y="1245877"/>
            <a:ext cx="4584179" cy="5745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Dependent Variables</a:t>
            </a:r>
          </a:p>
        </p:txBody>
      </p:sp>
      <p:sp>
        <p:nvSpPr>
          <p:cNvPr id="77" name="TextBox 41">
            <a:extLst>
              <a:ext uri="{FF2B5EF4-FFF2-40B4-BE49-F238E27FC236}">
                <a16:creationId xmlns:a16="http://schemas.microsoft.com/office/drawing/2014/main" id="{677FA4C9-1474-0890-67A2-61B7C829C0E7}"/>
              </a:ext>
            </a:extLst>
          </p:cNvPr>
          <p:cNvSpPr txBox="1"/>
          <p:nvPr/>
        </p:nvSpPr>
        <p:spPr>
          <a:xfrm>
            <a:off x="14210781" y="5794372"/>
            <a:ext cx="2277963" cy="1357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Indicator of postural control and stability</a:t>
            </a:r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9577418">
            <a:off x="-1543760" y="8289522"/>
            <a:ext cx="6996677" cy="6165822"/>
          </a:xfrm>
          <a:custGeom>
            <a:avLst/>
            <a:gdLst/>
            <a:ahLst/>
            <a:cxnLst/>
            <a:rect l="l" t="t" r="r" b="b"/>
            <a:pathLst>
              <a:path w="6996677" h="6165822">
                <a:moveTo>
                  <a:pt x="0" y="0"/>
                </a:moveTo>
                <a:lnTo>
                  <a:pt x="6996677" y="0"/>
                </a:lnTo>
                <a:lnTo>
                  <a:pt x="6996677" y="6165821"/>
                </a:lnTo>
                <a:lnTo>
                  <a:pt x="0" y="61658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20828" y="161792"/>
            <a:ext cx="1215744" cy="1733817"/>
          </a:xfrm>
          <a:custGeom>
            <a:avLst/>
            <a:gdLst/>
            <a:ahLst/>
            <a:cxnLst/>
            <a:rect l="l" t="t" r="r" b="b"/>
            <a:pathLst>
              <a:path w="1215744" h="1733817">
                <a:moveTo>
                  <a:pt x="0" y="0"/>
                </a:moveTo>
                <a:lnTo>
                  <a:pt x="1215744" y="0"/>
                </a:lnTo>
                <a:lnTo>
                  <a:pt x="1215744" y="1733816"/>
                </a:lnTo>
                <a:lnTo>
                  <a:pt x="0" y="17338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21654" y="406735"/>
            <a:ext cx="7406017" cy="124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19"/>
              </a:lnSpc>
            </a:pPr>
            <a:r>
              <a:rPr lang="en-US" sz="8099" dirty="0">
                <a:solidFill>
                  <a:srgbClr val="000000"/>
                </a:solidFill>
                <a:latin typeface="Copperplate Gothic 29 AB Bold"/>
              </a:rPr>
              <a:t>FINDINGS</a:t>
            </a:r>
          </a:p>
        </p:txBody>
      </p:sp>
      <p:sp>
        <p:nvSpPr>
          <p:cNvPr id="7" name="AutoShape 40">
            <a:extLst>
              <a:ext uri="{FF2B5EF4-FFF2-40B4-BE49-F238E27FC236}">
                <a16:creationId xmlns:a16="http://schemas.microsoft.com/office/drawing/2014/main" id="{D3205101-3E36-9202-D0FF-28F1D9A17256}"/>
              </a:ext>
            </a:extLst>
          </p:cNvPr>
          <p:cNvSpPr/>
          <p:nvPr/>
        </p:nvSpPr>
        <p:spPr>
          <a:xfrm>
            <a:off x="17640648" y="0"/>
            <a:ext cx="226524" cy="10287000"/>
          </a:xfrm>
          <a:prstGeom prst="rect">
            <a:avLst/>
          </a:prstGeom>
          <a:solidFill>
            <a:srgbClr val="37C9EF"/>
          </a:solidFill>
        </p:spPr>
      </p:sp>
      <p:sp>
        <p:nvSpPr>
          <p:cNvPr id="8" name="Freeform 3"/>
          <p:cNvSpPr/>
          <p:nvPr/>
        </p:nvSpPr>
        <p:spPr>
          <a:xfrm rot="9577418">
            <a:off x="13760962" y="8059055"/>
            <a:ext cx="6996677" cy="6165822"/>
          </a:xfrm>
          <a:custGeom>
            <a:avLst/>
            <a:gdLst/>
            <a:ahLst/>
            <a:cxnLst/>
            <a:rect l="l" t="t" r="r" b="b"/>
            <a:pathLst>
              <a:path w="6996677" h="6165822">
                <a:moveTo>
                  <a:pt x="0" y="0"/>
                </a:moveTo>
                <a:lnTo>
                  <a:pt x="6996676" y="0"/>
                </a:lnTo>
                <a:lnTo>
                  <a:pt x="6996676" y="6165822"/>
                </a:lnTo>
                <a:lnTo>
                  <a:pt x="0" y="61658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019FA73-C710-26A4-31C4-6AEDF32578B2}"/>
              </a:ext>
            </a:extLst>
          </p:cNvPr>
          <p:cNvGrpSpPr/>
          <p:nvPr/>
        </p:nvGrpSpPr>
        <p:grpSpPr>
          <a:xfrm>
            <a:off x="3975514" y="1514597"/>
            <a:ext cx="3359321" cy="3978457"/>
            <a:chOff x="0" y="-215066"/>
            <a:chExt cx="828984" cy="951696"/>
          </a:xfrm>
        </p:grpSpPr>
        <p:sp>
          <p:nvSpPr>
            <p:cNvPr id="75" name="Freeform 3">
              <a:extLst>
                <a:ext uri="{FF2B5EF4-FFF2-40B4-BE49-F238E27FC236}">
                  <a16:creationId xmlns:a16="http://schemas.microsoft.com/office/drawing/2014/main" id="{8D3FFF0D-2D37-8962-02B1-9E8B574D8A59}"/>
                </a:ext>
              </a:extLst>
            </p:cNvPr>
            <p:cNvSpPr/>
            <p:nvPr/>
          </p:nvSpPr>
          <p:spPr>
            <a:xfrm>
              <a:off x="0" y="0"/>
              <a:ext cx="812800" cy="505904"/>
            </a:xfrm>
            <a:custGeom>
              <a:avLst/>
              <a:gdLst/>
              <a:ahLst/>
              <a:cxnLst/>
              <a:rect l="l" t="t" r="r" b="b"/>
              <a:pathLst>
                <a:path w="812800" h="505904">
                  <a:moveTo>
                    <a:pt x="0" y="0"/>
                  </a:moveTo>
                  <a:lnTo>
                    <a:pt x="812800" y="0"/>
                  </a:lnTo>
                  <a:lnTo>
                    <a:pt x="812800" y="505904"/>
                  </a:lnTo>
                  <a:lnTo>
                    <a:pt x="0" y="505904"/>
                  </a:lnTo>
                  <a:close/>
                </a:path>
              </a:pathLst>
            </a:custGeom>
            <a:solidFill>
              <a:srgbClr val="7CD4D2"/>
            </a:solidFill>
          </p:spPr>
        </p:sp>
        <p:sp>
          <p:nvSpPr>
            <p:cNvPr id="76" name="TextBox 4">
              <a:extLst>
                <a:ext uri="{FF2B5EF4-FFF2-40B4-BE49-F238E27FC236}">
                  <a16:creationId xmlns:a16="http://schemas.microsoft.com/office/drawing/2014/main" id="{8DE6F13F-DC3F-D9DF-E5D5-0ABEEACD99F4}"/>
                </a:ext>
              </a:extLst>
            </p:cNvPr>
            <p:cNvSpPr txBox="1"/>
            <p:nvPr/>
          </p:nvSpPr>
          <p:spPr>
            <a:xfrm>
              <a:off x="0" y="-215066"/>
              <a:ext cx="828984" cy="95169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3640"/>
                </a:lnSpc>
              </a:pPr>
              <a:r>
                <a:rPr lang="en-US" sz="3600" spc="234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Medio- Lateral Standard Deviation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8AA1C0D-979B-3341-5B40-4456AF6BC3CE}"/>
              </a:ext>
            </a:extLst>
          </p:cNvPr>
          <p:cNvGrpSpPr/>
          <p:nvPr/>
        </p:nvGrpSpPr>
        <p:grpSpPr>
          <a:xfrm>
            <a:off x="3129554" y="1786368"/>
            <a:ext cx="3206017" cy="3303091"/>
            <a:chOff x="0" y="-162432"/>
            <a:chExt cx="844384" cy="869950"/>
          </a:xfrm>
        </p:grpSpPr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9FC35CA5-86E4-9C7B-83BA-CF9976C1BFB0}"/>
                </a:ext>
              </a:extLst>
            </p:cNvPr>
            <p:cNvSpPr/>
            <p:nvPr/>
          </p:nvSpPr>
          <p:spPr>
            <a:xfrm>
              <a:off x="0" y="0"/>
              <a:ext cx="224626" cy="505904"/>
            </a:xfrm>
            <a:custGeom>
              <a:avLst/>
              <a:gdLst/>
              <a:ahLst/>
              <a:cxnLst/>
              <a:rect l="l" t="t" r="r" b="b"/>
              <a:pathLst>
                <a:path w="224626" h="505904">
                  <a:moveTo>
                    <a:pt x="0" y="0"/>
                  </a:moveTo>
                  <a:lnTo>
                    <a:pt x="224626" y="0"/>
                  </a:lnTo>
                  <a:lnTo>
                    <a:pt x="224626" y="505904"/>
                  </a:lnTo>
                  <a:lnTo>
                    <a:pt x="0" y="505904"/>
                  </a:lnTo>
                  <a:close/>
                </a:path>
              </a:pathLst>
            </a:custGeom>
            <a:solidFill>
              <a:srgbClr val="E0F4F4"/>
            </a:solidFill>
          </p:spPr>
        </p:sp>
        <p:sp>
          <p:nvSpPr>
            <p:cNvPr id="74" name="TextBox 7">
              <a:extLst>
                <a:ext uri="{FF2B5EF4-FFF2-40B4-BE49-F238E27FC236}">
                  <a16:creationId xmlns:a16="http://schemas.microsoft.com/office/drawing/2014/main" id="{6AE87F4C-F7D6-29C4-DB81-9DEFAAA6B073}"/>
                </a:ext>
              </a:extLst>
            </p:cNvPr>
            <p:cNvSpPr txBox="1"/>
            <p:nvPr/>
          </p:nvSpPr>
          <p:spPr>
            <a:xfrm>
              <a:off x="31584" y="-162432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4200"/>
                </a:lnSpc>
              </a:pPr>
              <a:endParaRPr lang="en-US" sz="3000" dirty="0">
                <a:solidFill>
                  <a:srgbClr val="7CD4D2"/>
                </a:solidFill>
                <a:latin typeface="Aileron Regular Bold" panose="0000050000000000000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90AD399-1264-7D54-5F4C-49212311F07F}"/>
              </a:ext>
            </a:extLst>
          </p:cNvPr>
          <p:cNvGrpSpPr/>
          <p:nvPr/>
        </p:nvGrpSpPr>
        <p:grpSpPr>
          <a:xfrm>
            <a:off x="3855961" y="3463509"/>
            <a:ext cx="3384547" cy="4059091"/>
            <a:chOff x="-25738" y="-222265"/>
            <a:chExt cx="843061" cy="1035065"/>
          </a:xfrm>
        </p:grpSpPr>
        <p:sp>
          <p:nvSpPr>
            <p:cNvPr id="71" name="Freeform 12">
              <a:extLst>
                <a:ext uri="{FF2B5EF4-FFF2-40B4-BE49-F238E27FC236}">
                  <a16:creationId xmlns:a16="http://schemas.microsoft.com/office/drawing/2014/main" id="{09DE95AA-BE8A-7C2F-DBC0-5816D5ACBA75}"/>
                </a:ext>
              </a:extLst>
            </p:cNvPr>
            <p:cNvSpPr/>
            <p:nvPr/>
          </p:nvSpPr>
          <p:spPr>
            <a:xfrm>
              <a:off x="4523" y="12703"/>
              <a:ext cx="812800" cy="541867"/>
            </a:xfrm>
            <a:custGeom>
              <a:avLst/>
              <a:gdLst/>
              <a:ahLst/>
              <a:cxnLst/>
              <a:rect l="l" t="t" r="r" b="b"/>
              <a:pathLst>
                <a:path w="812800" h="541867">
                  <a:moveTo>
                    <a:pt x="0" y="0"/>
                  </a:moveTo>
                  <a:lnTo>
                    <a:pt x="812800" y="0"/>
                  </a:lnTo>
                  <a:lnTo>
                    <a:pt x="812800" y="541867"/>
                  </a:lnTo>
                  <a:lnTo>
                    <a:pt x="0" y="541867"/>
                  </a:lnTo>
                  <a:close/>
                </a:path>
              </a:pathLst>
            </a:custGeom>
            <a:solidFill>
              <a:srgbClr val="4AB1B4"/>
            </a:solidFill>
          </p:spPr>
        </p:sp>
        <p:sp>
          <p:nvSpPr>
            <p:cNvPr id="72" name="TextBox 13">
              <a:extLst>
                <a:ext uri="{FF2B5EF4-FFF2-40B4-BE49-F238E27FC236}">
                  <a16:creationId xmlns:a16="http://schemas.microsoft.com/office/drawing/2014/main" id="{EB110AB8-CEF8-AB6D-6D6D-AC25286CB451}"/>
                </a:ext>
              </a:extLst>
            </p:cNvPr>
            <p:cNvSpPr txBox="1"/>
            <p:nvPr/>
          </p:nvSpPr>
          <p:spPr>
            <a:xfrm>
              <a:off x="-25738" y="-222265"/>
              <a:ext cx="838538" cy="103506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3360"/>
                </a:lnSpc>
              </a:pPr>
              <a:r>
                <a:rPr lang="en-US" sz="3600" spc="216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Antero- Posterior Standard Deviation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96291FD-82DB-97F1-6085-3CBA50C40A62}"/>
              </a:ext>
            </a:extLst>
          </p:cNvPr>
          <p:cNvGrpSpPr/>
          <p:nvPr/>
        </p:nvGrpSpPr>
        <p:grpSpPr>
          <a:xfrm>
            <a:off x="3129554" y="4106964"/>
            <a:ext cx="3086097" cy="3303090"/>
            <a:chOff x="0" y="-57150"/>
            <a:chExt cx="812800" cy="869950"/>
          </a:xfrm>
        </p:grpSpPr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B8C50159-B564-DE0E-AAD8-DFD01CFEE627}"/>
                </a:ext>
              </a:extLst>
            </p:cNvPr>
            <p:cNvSpPr/>
            <p:nvPr/>
          </p:nvSpPr>
          <p:spPr>
            <a:xfrm>
              <a:off x="0" y="0"/>
              <a:ext cx="224626" cy="483141"/>
            </a:xfrm>
            <a:custGeom>
              <a:avLst/>
              <a:gdLst/>
              <a:ahLst/>
              <a:cxnLst/>
              <a:rect l="l" t="t" r="r" b="b"/>
              <a:pathLst>
                <a:path w="224626" h="483141">
                  <a:moveTo>
                    <a:pt x="0" y="0"/>
                  </a:moveTo>
                  <a:lnTo>
                    <a:pt x="224626" y="0"/>
                  </a:lnTo>
                  <a:lnTo>
                    <a:pt x="224626" y="483141"/>
                  </a:lnTo>
                  <a:lnTo>
                    <a:pt x="0" y="483141"/>
                  </a:lnTo>
                  <a:close/>
                </a:path>
              </a:pathLst>
            </a:custGeom>
            <a:solidFill>
              <a:srgbClr val="D2F1F1"/>
            </a:solidFill>
          </p:spPr>
        </p:sp>
        <p:sp>
          <p:nvSpPr>
            <p:cNvPr id="70" name="TextBox 16">
              <a:extLst>
                <a:ext uri="{FF2B5EF4-FFF2-40B4-BE49-F238E27FC236}">
                  <a16:creationId xmlns:a16="http://schemas.microsoft.com/office/drawing/2014/main" id="{00F67020-0976-B15F-5F85-BDBC367D023F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4200"/>
                </a:lnSpc>
              </a:pPr>
              <a:r>
                <a:rPr lang="en-US" sz="3000" dirty="0">
                  <a:solidFill>
                    <a:srgbClr val="4AB1B4"/>
                  </a:solidFill>
                  <a:latin typeface="Aileron Regular Bold" panose="00000500000000000000"/>
                </a:rPr>
                <a:t>#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97178BE-514A-E2CB-1143-C288D4AE3471}"/>
              </a:ext>
            </a:extLst>
          </p:cNvPr>
          <p:cNvGrpSpPr/>
          <p:nvPr/>
        </p:nvGrpSpPr>
        <p:grpSpPr>
          <a:xfrm flipH="1">
            <a:off x="3962047" y="6402470"/>
            <a:ext cx="3288782" cy="2449150"/>
            <a:chOff x="-891813" y="-445439"/>
            <a:chExt cx="4132443" cy="1152198"/>
          </a:xfrm>
        </p:grpSpPr>
        <p:sp>
          <p:nvSpPr>
            <p:cNvPr id="67" name="Freeform 21">
              <a:extLst>
                <a:ext uri="{FF2B5EF4-FFF2-40B4-BE49-F238E27FC236}">
                  <a16:creationId xmlns:a16="http://schemas.microsoft.com/office/drawing/2014/main" id="{299A08C9-3F24-FAA3-BBB1-02A4E2B4DA2E}"/>
                </a:ext>
              </a:extLst>
            </p:cNvPr>
            <p:cNvSpPr/>
            <p:nvPr/>
          </p:nvSpPr>
          <p:spPr>
            <a:xfrm>
              <a:off x="-891813" y="-417015"/>
              <a:ext cx="4111052" cy="1123774"/>
            </a:xfrm>
            <a:custGeom>
              <a:avLst/>
              <a:gdLst/>
              <a:ahLst/>
              <a:cxnLst/>
              <a:rect l="l" t="t" r="r" b="b"/>
              <a:pathLst>
                <a:path w="812800" h="446126">
                  <a:moveTo>
                    <a:pt x="0" y="0"/>
                  </a:moveTo>
                  <a:lnTo>
                    <a:pt x="812800" y="0"/>
                  </a:lnTo>
                  <a:lnTo>
                    <a:pt x="812800" y="446126"/>
                  </a:lnTo>
                  <a:lnTo>
                    <a:pt x="0" y="446126"/>
                  </a:lnTo>
                  <a:close/>
                </a:path>
              </a:pathLst>
            </a:custGeom>
            <a:solidFill>
              <a:srgbClr val="37C9EF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68" name="TextBox 22">
              <a:extLst>
                <a:ext uri="{FF2B5EF4-FFF2-40B4-BE49-F238E27FC236}">
                  <a16:creationId xmlns:a16="http://schemas.microsoft.com/office/drawing/2014/main" id="{875E4D12-9CF7-901D-410A-25AF6BE5A922}"/>
                </a:ext>
              </a:extLst>
            </p:cNvPr>
            <p:cNvSpPr txBox="1"/>
            <p:nvPr/>
          </p:nvSpPr>
          <p:spPr>
            <a:xfrm>
              <a:off x="-728127" y="-445439"/>
              <a:ext cx="3968757" cy="75807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3640"/>
                </a:lnSpc>
              </a:pPr>
              <a:r>
                <a:rPr lang="en-US" sz="3600" spc="234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Total Medio Lateral Sway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B94B64E-A0D3-2CF1-03B1-A4CBB6852939}"/>
              </a:ext>
            </a:extLst>
          </p:cNvPr>
          <p:cNvGrpSpPr/>
          <p:nvPr/>
        </p:nvGrpSpPr>
        <p:grpSpPr>
          <a:xfrm>
            <a:off x="3129554" y="5941390"/>
            <a:ext cx="2927102" cy="3642942"/>
            <a:chOff x="0" y="-57150"/>
            <a:chExt cx="812800" cy="869950"/>
          </a:xfrm>
        </p:grpSpPr>
        <p:sp>
          <p:nvSpPr>
            <p:cNvPr id="65" name="Freeform 24">
              <a:extLst>
                <a:ext uri="{FF2B5EF4-FFF2-40B4-BE49-F238E27FC236}">
                  <a16:creationId xmlns:a16="http://schemas.microsoft.com/office/drawing/2014/main" id="{CDF6AE5A-6FDE-FE58-4D01-FD0B2036E6A4}"/>
                </a:ext>
              </a:extLst>
            </p:cNvPr>
            <p:cNvSpPr/>
            <p:nvPr/>
          </p:nvSpPr>
          <p:spPr>
            <a:xfrm>
              <a:off x="3916" y="-4621"/>
              <a:ext cx="224626" cy="446126"/>
            </a:xfrm>
            <a:custGeom>
              <a:avLst/>
              <a:gdLst/>
              <a:ahLst/>
              <a:cxnLst/>
              <a:rect l="l" t="t" r="r" b="b"/>
              <a:pathLst>
                <a:path w="224626" h="446126">
                  <a:moveTo>
                    <a:pt x="0" y="0"/>
                  </a:moveTo>
                  <a:lnTo>
                    <a:pt x="224626" y="0"/>
                  </a:lnTo>
                  <a:lnTo>
                    <a:pt x="224626" y="446126"/>
                  </a:lnTo>
                  <a:lnTo>
                    <a:pt x="0" y="446126"/>
                  </a:lnTo>
                  <a:close/>
                </a:path>
              </a:pathLst>
            </a:custGeom>
            <a:solidFill>
              <a:srgbClr val="D3F2FB"/>
            </a:solidFill>
          </p:spPr>
        </p:sp>
        <p:sp>
          <p:nvSpPr>
            <p:cNvPr id="66" name="TextBox 25">
              <a:extLst>
                <a:ext uri="{FF2B5EF4-FFF2-40B4-BE49-F238E27FC236}">
                  <a16:creationId xmlns:a16="http://schemas.microsoft.com/office/drawing/2014/main" id="{73E0F5F1-0865-EEE2-1EE7-5AEFE0C7C2ED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4200"/>
                </a:lnSpc>
              </a:pPr>
              <a:endParaRPr lang="en-US" sz="3000" dirty="0">
                <a:solidFill>
                  <a:srgbClr val="37C9EF"/>
                </a:solidFill>
                <a:latin typeface="Aileron Regular Bold" panose="0000050000000000000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58B7B8B-1FE0-526F-7E5F-06F31053B45C}"/>
              </a:ext>
            </a:extLst>
          </p:cNvPr>
          <p:cNvGrpSpPr/>
          <p:nvPr/>
        </p:nvGrpSpPr>
        <p:grpSpPr>
          <a:xfrm>
            <a:off x="3845642" y="7691861"/>
            <a:ext cx="3405187" cy="3303092"/>
            <a:chOff x="0" y="-57150"/>
            <a:chExt cx="812800" cy="869950"/>
          </a:xfrm>
        </p:grpSpPr>
        <p:sp>
          <p:nvSpPr>
            <p:cNvPr id="63" name="Freeform 30">
              <a:extLst>
                <a:ext uri="{FF2B5EF4-FFF2-40B4-BE49-F238E27FC236}">
                  <a16:creationId xmlns:a16="http://schemas.microsoft.com/office/drawing/2014/main" id="{51507DF2-F256-3FC9-611F-24E6D0B67277}"/>
                </a:ext>
              </a:extLst>
            </p:cNvPr>
            <p:cNvSpPr/>
            <p:nvPr/>
          </p:nvSpPr>
          <p:spPr>
            <a:xfrm>
              <a:off x="0" y="0"/>
              <a:ext cx="812800" cy="446126"/>
            </a:xfrm>
            <a:custGeom>
              <a:avLst/>
              <a:gdLst/>
              <a:ahLst/>
              <a:cxnLst/>
              <a:rect l="l" t="t" r="r" b="b"/>
              <a:pathLst>
                <a:path w="812800" h="446126">
                  <a:moveTo>
                    <a:pt x="0" y="0"/>
                  </a:moveTo>
                  <a:lnTo>
                    <a:pt x="812800" y="0"/>
                  </a:lnTo>
                  <a:lnTo>
                    <a:pt x="812800" y="446126"/>
                  </a:lnTo>
                  <a:lnTo>
                    <a:pt x="0" y="446126"/>
                  </a:ln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id="64" name="TextBox 31">
              <a:extLst>
                <a:ext uri="{FF2B5EF4-FFF2-40B4-BE49-F238E27FC236}">
                  <a16:creationId xmlns:a16="http://schemas.microsoft.com/office/drawing/2014/main" id="{5EC0CFD3-A8ED-DFE9-49D6-A0071AD63B5C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7518A89-608A-D4E5-5390-94811325D865}"/>
              </a:ext>
            </a:extLst>
          </p:cNvPr>
          <p:cNvGrpSpPr/>
          <p:nvPr/>
        </p:nvGrpSpPr>
        <p:grpSpPr>
          <a:xfrm>
            <a:off x="3155421" y="7710266"/>
            <a:ext cx="3086097" cy="3303092"/>
            <a:chOff x="0" y="-57150"/>
            <a:chExt cx="812800" cy="869950"/>
          </a:xfrm>
        </p:grpSpPr>
        <p:sp>
          <p:nvSpPr>
            <p:cNvPr id="61" name="Freeform 33">
              <a:extLst>
                <a:ext uri="{FF2B5EF4-FFF2-40B4-BE49-F238E27FC236}">
                  <a16:creationId xmlns:a16="http://schemas.microsoft.com/office/drawing/2014/main" id="{902F450D-831E-280B-8D60-667241335A33}"/>
                </a:ext>
              </a:extLst>
            </p:cNvPr>
            <p:cNvSpPr/>
            <p:nvPr/>
          </p:nvSpPr>
          <p:spPr>
            <a:xfrm>
              <a:off x="0" y="0"/>
              <a:ext cx="224626" cy="446126"/>
            </a:xfrm>
            <a:custGeom>
              <a:avLst/>
              <a:gdLst/>
              <a:ahLst/>
              <a:cxnLst/>
              <a:rect l="l" t="t" r="r" b="b"/>
              <a:pathLst>
                <a:path w="224626" h="446126">
                  <a:moveTo>
                    <a:pt x="0" y="0"/>
                  </a:moveTo>
                  <a:lnTo>
                    <a:pt x="224626" y="0"/>
                  </a:lnTo>
                  <a:lnTo>
                    <a:pt x="224626" y="446126"/>
                  </a:lnTo>
                  <a:lnTo>
                    <a:pt x="0" y="446126"/>
                  </a:lnTo>
                  <a:close/>
                </a:path>
              </a:pathLst>
            </a:custGeom>
            <a:solidFill>
              <a:srgbClr val="D3F2FB"/>
            </a:solidFill>
          </p:spPr>
        </p:sp>
        <p:sp>
          <p:nvSpPr>
            <p:cNvPr id="62" name="TextBox 34">
              <a:extLst>
                <a:ext uri="{FF2B5EF4-FFF2-40B4-BE49-F238E27FC236}">
                  <a16:creationId xmlns:a16="http://schemas.microsoft.com/office/drawing/2014/main" id="{1E9A31A7-5567-AB32-47D0-D9763E935D02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2C92D5"/>
                  </a:solidFill>
                  <a:latin typeface="Aileron Regular Bold" panose="00000500000000000000"/>
                </a:rPr>
                <a:t>04</a:t>
              </a:r>
            </a:p>
          </p:txBody>
        </p:sp>
      </p:grpSp>
      <p:sp>
        <p:nvSpPr>
          <p:cNvPr id="56" name="TextBox 39">
            <a:extLst>
              <a:ext uri="{FF2B5EF4-FFF2-40B4-BE49-F238E27FC236}">
                <a16:creationId xmlns:a16="http://schemas.microsoft.com/office/drawing/2014/main" id="{24FD8A0A-8C1C-0071-DBA0-84C1B95C8D72}"/>
              </a:ext>
            </a:extLst>
          </p:cNvPr>
          <p:cNvSpPr txBox="1"/>
          <p:nvPr/>
        </p:nvSpPr>
        <p:spPr>
          <a:xfrm>
            <a:off x="3982429" y="8111497"/>
            <a:ext cx="3086100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Antero Posterior Sway</a:t>
            </a:r>
          </a:p>
        </p:txBody>
      </p:sp>
      <p:sp>
        <p:nvSpPr>
          <p:cNvPr id="57" name="TextBox 41">
            <a:extLst>
              <a:ext uri="{FF2B5EF4-FFF2-40B4-BE49-F238E27FC236}">
                <a16:creationId xmlns:a16="http://schemas.microsoft.com/office/drawing/2014/main" id="{9FC71C68-FC21-1694-30E7-0A0331CD9969}"/>
              </a:ext>
            </a:extLst>
          </p:cNvPr>
          <p:cNvSpPr txBox="1"/>
          <p:nvPr/>
        </p:nvSpPr>
        <p:spPr>
          <a:xfrm>
            <a:off x="7235065" y="2288077"/>
            <a:ext cx="7665347" cy="184281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kern="1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[EO_T1]vs[EC_T1] = p&lt; 0.0026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kern="1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[EO_T2]vs[EC_T2] = p&lt; 0.0109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kern="1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[EO_T3]vs[EC_T3] = p&lt; 0.0005</a:t>
            </a:r>
          </a:p>
        </p:txBody>
      </p:sp>
      <p:sp>
        <p:nvSpPr>
          <p:cNvPr id="58" name="TextBox 43">
            <a:extLst>
              <a:ext uri="{FF2B5EF4-FFF2-40B4-BE49-F238E27FC236}">
                <a16:creationId xmlns:a16="http://schemas.microsoft.com/office/drawing/2014/main" id="{1DAC527D-6E9A-D84F-C189-DC4262877310}"/>
              </a:ext>
            </a:extLst>
          </p:cNvPr>
          <p:cNvSpPr txBox="1"/>
          <p:nvPr/>
        </p:nvSpPr>
        <p:spPr>
          <a:xfrm>
            <a:off x="7250829" y="4287185"/>
            <a:ext cx="8579747" cy="184281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kern="1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[EO_T1]vs[EC_T1] = p&lt; 0.0227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kern="1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[EO_T2]vs[EC_T2] = p&lt; 0.0060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kern="1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[EO_T3]vs[EC_T3] = p&lt; 0.0208</a:t>
            </a:r>
          </a:p>
        </p:txBody>
      </p:sp>
      <p:sp>
        <p:nvSpPr>
          <p:cNvPr id="59" name="TextBox 45">
            <a:extLst>
              <a:ext uri="{FF2B5EF4-FFF2-40B4-BE49-F238E27FC236}">
                <a16:creationId xmlns:a16="http://schemas.microsoft.com/office/drawing/2014/main" id="{15E81101-BAA1-F1D8-3D86-0F28CA98FC0A}"/>
              </a:ext>
            </a:extLst>
          </p:cNvPr>
          <p:cNvSpPr txBox="1"/>
          <p:nvPr/>
        </p:nvSpPr>
        <p:spPr>
          <a:xfrm>
            <a:off x="7247204" y="6217271"/>
            <a:ext cx="9144000" cy="184281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kern="1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[EO_T1]vs[EC_T1] = p&lt; 0.0001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kern="1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[EO_T2]vs[EC_T2] = p&lt; 0.0400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kern="1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[EO_T3]vs[EC_T3] = p&lt; 0.0013</a:t>
            </a:r>
          </a:p>
        </p:txBody>
      </p:sp>
      <p:sp>
        <p:nvSpPr>
          <p:cNvPr id="60" name="TextBox 47">
            <a:extLst>
              <a:ext uri="{FF2B5EF4-FFF2-40B4-BE49-F238E27FC236}">
                <a16:creationId xmlns:a16="http://schemas.microsoft.com/office/drawing/2014/main" id="{FDFDCD2A-0F92-C3D5-2761-0B559BF10998}"/>
              </a:ext>
            </a:extLst>
          </p:cNvPr>
          <p:cNvSpPr txBox="1"/>
          <p:nvPr/>
        </p:nvSpPr>
        <p:spPr>
          <a:xfrm>
            <a:off x="7277624" y="8111497"/>
            <a:ext cx="9144000" cy="184281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kern="1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[EO_T1]vs[EC_T1] = p&lt; 0.0060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kern="1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[EO_T2]vs[EC_T2] = p&lt; 0.0989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kern="100" dirty="0">
                <a:effectLst/>
                <a:latin typeface="Times New Roman" panose="02020603050405020304" pitchFamily="18" charset="0"/>
                <a:ea typeface="Calibri" panose="020F0502020204030204" charset="0"/>
                <a:cs typeface="Times New Roman" panose="02020603050405020304" pitchFamily="18" charset="0"/>
              </a:rPr>
              <a:t>[EO_T3]vs[EC_T3] = p&lt; 0.0379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2666594" y="5904339"/>
            <a:ext cx="8137017" cy="8229600"/>
          </a:xfrm>
          <a:custGeom>
            <a:avLst/>
            <a:gdLst/>
            <a:ahLst/>
            <a:cxnLst/>
            <a:rect l="l" t="t" r="r" b="b"/>
            <a:pathLst>
              <a:path w="8137017" h="8229600">
                <a:moveTo>
                  <a:pt x="0" y="0"/>
                </a:moveTo>
                <a:lnTo>
                  <a:pt x="8137017" y="0"/>
                </a:lnTo>
                <a:lnTo>
                  <a:pt x="813701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14F7259-0041-63BE-A5A2-27DA857B6D24}"/>
              </a:ext>
            </a:extLst>
          </p:cNvPr>
          <p:cNvGrpSpPr/>
          <p:nvPr/>
        </p:nvGrpSpPr>
        <p:grpSpPr>
          <a:xfrm>
            <a:off x="2375499" y="2247900"/>
            <a:ext cx="3942115" cy="7123555"/>
            <a:chOff x="-43622" y="-8636"/>
            <a:chExt cx="1038253" cy="1802159"/>
          </a:xfrm>
        </p:grpSpPr>
        <p:sp>
          <p:nvSpPr>
            <p:cNvPr id="41" name="Freeform 3">
              <a:extLst>
                <a:ext uri="{FF2B5EF4-FFF2-40B4-BE49-F238E27FC236}">
                  <a16:creationId xmlns:a16="http://schemas.microsoft.com/office/drawing/2014/main" id="{CB1EDBC4-3F91-A588-294E-F1E8581BE89D}"/>
                </a:ext>
              </a:extLst>
            </p:cNvPr>
            <p:cNvSpPr/>
            <p:nvPr/>
          </p:nvSpPr>
          <p:spPr>
            <a:xfrm>
              <a:off x="0" y="6827"/>
              <a:ext cx="947453" cy="1786696"/>
            </a:xfrm>
            <a:custGeom>
              <a:avLst/>
              <a:gdLst/>
              <a:ahLst/>
              <a:cxnLst/>
              <a:rect l="l" t="t" r="r" b="b"/>
              <a:pathLst>
                <a:path w="947453" h="1786696">
                  <a:moveTo>
                    <a:pt x="0" y="0"/>
                  </a:moveTo>
                  <a:lnTo>
                    <a:pt x="947453" y="0"/>
                  </a:lnTo>
                  <a:lnTo>
                    <a:pt x="947453" y="1786696"/>
                  </a:lnTo>
                  <a:lnTo>
                    <a:pt x="0" y="1786696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id="42" name="TextBox 4">
              <a:extLst>
                <a:ext uri="{FF2B5EF4-FFF2-40B4-BE49-F238E27FC236}">
                  <a16:creationId xmlns:a16="http://schemas.microsoft.com/office/drawing/2014/main" id="{31E8D6BA-CD0A-E35E-4973-80F6DC5F1B3D}"/>
                </a:ext>
              </a:extLst>
            </p:cNvPr>
            <p:cNvSpPr txBox="1"/>
            <p:nvPr/>
          </p:nvSpPr>
          <p:spPr>
            <a:xfrm>
              <a:off x="-43622" y="-8636"/>
              <a:ext cx="1038253" cy="860459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4060"/>
                </a:lnSpc>
              </a:pPr>
              <a:r>
                <a:rPr lang="en-US" sz="3200" spc="260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PAIRWISE COMPARISONS (TOTAL AP SWAY)</a:t>
              </a:r>
            </a:p>
            <a:p>
              <a:pPr algn="ctr">
                <a:lnSpc>
                  <a:spcPts val="3640"/>
                </a:lnSpc>
              </a:pPr>
              <a:endParaRPr lang="en-US" sz="2900" spc="260" dirty="0">
                <a:solidFill>
                  <a:srgbClr val="FFFFFF"/>
                </a:solidFill>
                <a:latin typeface="Aileron Regular Bold" panose="0000050000000000000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67829C-5871-80FE-CBBA-273F65290183}"/>
              </a:ext>
            </a:extLst>
          </p:cNvPr>
          <p:cNvGrpSpPr/>
          <p:nvPr/>
        </p:nvGrpSpPr>
        <p:grpSpPr>
          <a:xfrm>
            <a:off x="1752600" y="2089619"/>
            <a:ext cx="889818" cy="7281836"/>
            <a:chOff x="0" y="-57150"/>
            <a:chExt cx="234355" cy="1843846"/>
          </a:xfrm>
        </p:grpSpPr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E9E89E02-5F1B-F150-9BA1-676C7406C811}"/>
                </a:ext>
              </a:extLst>
            </p:cNvPr>
            <p:cNvSpPr/>
            <p:nvPr/>
          </p:nvSpPr>
          <p:spPr>
            <a:xfrm>
              <a:off x="0" y="0"/>
              <a:ext cx="234355" cy="1786696"/>
            </a:xfrm>
            <a:custGeom>
              <a:avLst/>
              <a:gdLst/>
              <a:ahLst/>
              <a:cxnLst/>
              <a:rect l="l" t="t" r="r" b="b"/>
              <a:pathLst>
                <a:path w="234355" h="1786696">
                  <a:moveTo>
                    <a:pt x="0" y="0"/>
                  </a:moveTo>
                  <a:lnTo>
                    <a:pt x="234355" y="0"/>
                  </a:lnTo>
                  <a:lnTo>
                    <a:pt x="234355" y="1786696"/>
                  </a:lnTo>
                  <a:lnTo>
                    <a:pt x="0" y="1786696"/>
                  </a:lnTo>
                  <a:close/>
                </a:path>
              </a:pathLst>
            </a:custGeom>
            <a:solidFill>
              <a:srgbClr val="CFE4F5"/>
            </a:solidFill>
          </p:spPr>
        </p:sp>
        <p:sp>
          <p:nvSpPr>
            <p:cNvPr id="40" name="TextBox 7">
              <a:extLst>
                <a:ext uri="{FF2B5EF4-FFF2-40B4-BE49-F238E27FC236}">
                  <a16:creationId xmlns:a16="http://schemas.microsoft.com/office/drawing/2014/main" id="{D043E341-8D10-8F53-3301-EC53B5E514EF}"/>
                </a:ext>
              </a:extLst>
            </p:cNvPr>
            <p:cNvSpPr txBox="1"/>
            <p:nvPr/>
          </p:nvSpPr>
          <p:spPr>
            <a:xfrm>
              <a:off x="0" y="-57150"/>
              <a:ext cx="234355" cy="659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4200"/>
                </a:lnSpc>
              </a:pPr>
              <a:r>
                <a:rPr lang="en-US" sz="3000" dirty="0">
                  <a:solidFill>
                    <a:srgbClr val="13538A"/>
                  </a:solidFill>
                  <a:latin typeface="Aileron Regular Bold" panose="00000500000000000000"/>
                </a:rPr>
                <a:t>05</a:t>
              </a:r>
            </a:p>
          </p:txBody>
        </p:sp>
      </p:grpSp>
      <p:sp>
        <p:nvSpPr>
          <p:cNvPr id="45" name="TextBox 6">
            <a:extLst>
              <a:ext uri="{FF2B5EF4-FFF2-40B4-BE49-F238E27FC236}">
                <a16:creationId xmlns:a16="http://schemas.microsoft.com/office/drawing/2014/main" id="{9D1FE966-FB69-E9DB-A3C0-B90D636D7797}"/>
              </a:ext>
            </a:extLst>
          </p:cNvPr>
          <p:cNvSpPr txBox="1"/>
          <p:nvPr/>
        </p:nvSpPr>
        <p:spPr>
          <a:xfrm>
            <a:off x="404281" y="167804"/>
            <a:ext cx="7406017" cy="124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19"/>
              </a:lnSpc>
            </a:pPr>
            <a:r>
              <a:rPr lang="en-US" sz="8099" dirty="0">
                <a:solidFill>
                  <a:srgbClr val="000000"/>
                </a:solidFill>
                <a:latin typeface="Copperplate Gothic 29 AB Bold"/>
              </a:rPr>
              <a:t>FINDINGS</a:t>
            </a:r>
          </a:p>
        </p:txBody>
      </p:sp>
      <p:sp>
        <p:nvSpPr>
          <p:cNvPr id="46" name="AutoShape 40">
            <a:extLst>
              <a:ext uri="{FF2B5EF4-FFF2-40B4-BE49-F238E27FC236}">
                <a16:creationId xmlns:a16="http://schemas.microsoft.com/office/drawing/2014/main" id="{399CF762-F978-2DE2-1EE4-1D9B84C61B2B}"/>
              </a:ext>
            </a:extLst>
          </p:cNvPr>
          <p:cNvSpPr/>
          <p:nvPr/>
        </p:nvSpPr>
        <p:spPr>
          <a:xfrm>
            <a:off x="17640648" y="0"/>
            <a:ext cx="226524" cy="10287000"/>
          </a:xfrm>
          <a:prstGeom prst="rect">
            <a:avLst/>
          </a:prstGeom>
          <a:solidFill>
            <a:srgbClr val="37C9EF"/>
          </a:solidFill>
        </p:spPr>
      </p:sp>
      <p:sp>
        <p:nvSpPr>
          <p:cNvPr id="50" name="Freeform 2"/>
          <p:cNvSpPr/>
          <p:nvPr/>
        </p:nvSpPr>
        <p:spPr>
          <a:xfrm>
            <a:off x="10466817" y="-1435909"/>
            <a:ext cx="9094737" cy="9198217"/>
          </a:xfrm>
          <a:custGeom>
            <a:avLst/>
            <a:gdLst/>
            <a:ahLst/>
            <a:cxnLst/>
            <a:rect l="l" t="t" r="r" b="b"/>
            <a:pathLst>
              <a:path w="9094737" h="9198217">
                <a:moveTo>
                  <a:pt x="0" y="0"/>
                </a:moveTo>
                <a:lnTo>
                  <a:pt x="9094738" y="0"/>
                </a:lnTo>
                <a:lnTo>
                  <a:pt x="9094738" y="9198218"/>
                </a:lnTo>
                <a:lnTo>
                  <a:pt x="0" y="91982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51" name="Freeform 2">
            <a:extLst>
              <a:ext uri="{FF2B5EF4-FFF2-40B4-BE49-F238E27FC236}">
                <a16:creationId xmlns:a16="http://schemas.microsoft.com/office/drawing/2014/main" id="{C311B177-53EA-A2ED-1341-56E4487ADD37}"/>
              </a:ext>
            </a:extLst>
          </p:cNvPr>
          <p:cNvSpPr/>
          <p:nvPr/>
        </p:nvSpPr>
        <p:spPr>
          <a:xfrm>
            <a:off x="10619217" y="-1283509"/>
            <a:ext cx="9094737" cy="9198217"/>
          </a:xfrm>
          <a:custGeom>
            <a:avLst/>
            <a:gdLst/>
            <a:ahLst/>
            <a:cxnLst/>
            <a:rect l="l" t="t" r="r" b="b"/>
            <a:pathLst>
              <a:path w="9094737" h="9198217">
                <a:moveTo>
                  <a:pt x="0" y="0"/>
                </a:moveTo>
                <a:lnTo>
                  <a:pt x="9094738" y="0"/>
                </a:lnTo>
                <a:lnTo>
                  <a:pt x="9094738" y="9198218"/>
                </a:lnTo>
                <a:lnTo>
                  <a:pt x="0" y="91982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A37DA3-3221-B627-1283-45C25E9B1702}"/>
              </a:ext>
            </a:extLst>
          </p:cNvPr>
          <p:cNvSpPr txBox="1"/>
          <p:nvPr/>
        </p:nvSpPr>
        <p:spPr>
          <a:xfrm>
            <a:off x="6414592" y="2258742"/>
            <a:ext cx="11111592" cy="7151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374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[EO_T1]vs[EO_T2] PAIRED = p&lt; 0.4676 </a:t>
            </a:r>
          </a:p>
          <a:p>
            <a:pPr algn="just">
              <a:lnSpc>
                <a:spcPts val="374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[EO_T1]vs[EO_T3] PAIRED = p&lt; 0.2521 </a:t>
            </a:r>
          </a:p>
          <a:p>
            <a:pPr algn="just">
              <a:lnSpc>
                <a:spcPts val="374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[EO_T1]vs[EC_T1] = p&lt; 0.0060</a:t>
            </a:r>
          </a:p>
          <a:p>
            <a:pPr algn="just">
              <a:lnSpc>
                <a:spcPts val="374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[EO_T1]vs[EC_T2] = p&lt; 0.0020</a:t>
            </a:r>
          </a:p>
          <a:p>
            <a:pPr algn="just">
              <a:lnSpc>
                <a:spcPts val="374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[EO_T1]vs[EC_T3] = p&lt; 0.0001</a:t>
            </a:r>
          </a:p>
          <a:p>
            <a:pPr algn="just">
              <a:lnSpc>
                <a:spcPts val="374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[EO_T2]vs[EO_T3] PAIRED = p&lt; 0.6977 </a:t>
            </a:r>
          </a:p>
          <a:p>
            <a:pPr algn="just">
              <a:lnSpc>
                <a:spcPts val="374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[EO_T2]vs[EC_T1] = p&lt; 0.1548</a:t>
            </a:r>
          </a:p>
          <a:p>
            <a:pPr algn="just">
              <a:lnSpc>
                <a:spcPts val="374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[EO_T2]vs[EC_T2] = p&lt; 0.0989</a:t>
            </a:r>
          </a:p>
          <a:p>
            <a:pPr algn="just">
              <a:lnSpc>
                <a:spcPts val="374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[EO_T2]vs[EC_T3] = p&lt; 0.0144</a:t>
            </a:r>
          </a:p>
          <a:p>
            <a:pPr algn="just">
              <a:lnSpc>
                <a:spcPts val="374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[EO_T3]vs[EC_T1] = p&lt; 0.3206</a:t>
            </a:r>
          </a:p>
          <a:p>
            <a:pPr algn="just">
              <a:lnSpc>
                <a:spcPts val="374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[EO_T3]vs[EC_T2] = p&lt; 0.2197</a:t>
            </a:r>
          </a:p>
          <a:p>
            <a:pPr algn="just">
              <a:lnSpc>
                <a:spcPts val="374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[EO_T3]vs[EC_T3] = p&lt; 0.0379</a:t>
            </a:r>
          </a:p>
          <a:p>
            <a:pPr algn="just">
              <a:lnSpc>
                <a:spcPts val="374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[EC_T1]vs[EC_T2] PAIRED = p&lt; 0.7157 </a:t>
            </a:r>
          </a:p>
          <a:p>
            <a:pPr algn="just">
              <a:lnSpc>
                <a:spcPts val="374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[EC_T1]vs[EC_T3] PAIRED = p&lt; 0.0676 </a:t>
            </a:r>
          </a:p>
          <a:p>
            <a:pPr algn="just">
              <a:lnSpc>
                <a:spcPts val="374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[EC_T2]vs[EC_T3] PAIRED = p&lt; 0.2729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52400" y="56094"/>
            <a:ext cx="10857695" cy="1243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19"/>
              </a:lnSpc>
            </a:pPr>
            <a:r>
              <a:rPr lang="en-US" sz="8099" dirty="0">
                <a:solidFill>
                  <a:srgbClr val="000000"/>
                </a:solidFill>
                <a:latin typeface="Copperplate Gothic 29 AB Bold"/>
              </a:rPr>
              <a:t>GRAPHICAL RESULTS</a:t>
            </a:r>
          </a:p>
        </p:txBody>
      </p:sp>
      <p:sp>
        <p:nvSpPr>
          <p:cNvPr id="5" name="Freeform 5"/>
          <p:cNvSpPr/>
          <p:nvPr/>
        </p:nvSpPr>
        <p:spPr>
          <a:xfrm rot="9577418">
            <a:off x="-1543760" y="8289522"/>
            <a:ext cx="6996677" cy="6165822"/>
          </a:xfrm>
          <a:custGeom>
            <a:avLst/>
            <a:gdLst/>
            <a:ahLst/>
            <a:cxnLst/>
            <a:rect l="l" t="t" r="r" b="b"/>
            <a:pathLst>
              <a:path w="6996677" h="6165822">
                <a:moveTo>
                  <a:pt x="0" y="0"/>
                </a:moveTo>
                <a:lnTo>
                  <a:pt x="6996677" y="0"/>
                </a:lnTo>
                <a:lnTo>
                  <a:pt x="6996677" y="6165821"/>
                </a:lnTo>
                <a:lnTo>
                  <a:pt x="0" y="61658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48372122-4163-BBDF-041D-A06AF1E71A9E}"/>
              </a:ext>
            </a:extLst>
          </p:cNvPr>
          <p:cNvSpPr txBox="1"/>
          <p:nvPr/>
        </p:nvSpPr>
        <p:spPr>
          <a:xfrm>
            <a:off x="5966507" y="1648567"/>
            <a:ext cx="5927642" cy="611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518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Medio Lateral STD DEV</a:t>
            </a:r>
          </a:p>
        </p:txBody>
      </p:sp>
      <p:sp>
        <p:nvSpPr>
          <p:cNvPr id="11" name="AutoShape 40">
            <a:extLst>
              <a:ext uri="{FF2B5EF4-FFF2-40B4-BE49-F238E27FC236}">
                <a16:creationId xmlns:a16="http://schemas.microsoft.com/office/drawing/2014/main" id="{BF620FA0-41AD-9220-E7B5-DE14D272A8EB}"/>
              </a:ext>
            </a:extLst>
          </p:cNvPr>
          <p:cNvSpPr/>
          <p:nvPr/>
        </p:nvSpPr>
        <p:spPr>
          <a:xfrm>
            <a:off x="17640648" y="0"/>
            <a:ext cx="226524" cy="10287000"/>
          </a:xfrm>
          <a:prstGeom prst="rect">
            <a:avLst/>
          </a:prstGeom>
          <a:solidFill>
            <a:srgbClr val="37C9EF"/>
          </a:solidFill>
        </p:spPr>
      </p:sp>
      <p:sp>
        <p:nvSpPr>
          <p:cNvPr id="12" name="Freeform 6"/>
          <p:cNvSpPr/>
          <p:nvPr/>
        </p:nvSpPr>
        <p:spPr>
          <a:xfrm rot="9577418">
            <a:off x="13760962" y="8059055"/>
            <a:ext cx="6996677" cy="6165822"/>
          </a:xfrm>
          <a:custGeom>
            <a:avLst/>
            <a:gdLst/>
            <a:ahLst/>
            <a:cxnLst/>
            <a:rect l="l" t="t" r="r" b="b"/>
            <a:pathLst>
              <a:path w="6996677" h="6165822">
                <a:moveTo>
                  <a:pt x="0" y="0"/>
                </a:moveTo>
                <a:lnTo>
                  <a:pt x="6996676" y="0"/>
                </a:lnTo>
                <a:lnTo>
                  <a:pt x="6996676" y="6165822"/>
                </a:lnTo>
                <a:lnTo>
                  <a:pt x="0" y="61658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773AE9A0-C0CE-6562-5645-2E5250084C75}"/>
              </a:ext>
            </a:extLst>
          </p:cNvPr>
          <p:cNvSpPr/>
          <p:nvPr/>
        </p:nvSpPr>
        <p:spPr>
          <a:xfrm>
            <a:off x="1667835" y="2288013"/>
            <a:ext cx="14952330" cy="7380725"/>
          </a:xfrm>
          <a:custGeom>
            <a:avLst/>
            <a:gdLst/>
            <a:ahLst/>
            <a:cxnLst/>
            <a:rect l="l" t="t" r="r" b="b"/>
            <a:pathLst>
              <a:path w="14952330" h="7380725">
                <a:moveTo>
                  <a:pt x="0" y="0"/>
                </a:moveTo>
                <a:lnTo>
                  <a:pt x="14952331" y="0"/>
                </a:lnTo>
                <a:lnTo>
                  <a:pt x="14952331" y="7380725"/>
                </a:lnTo>
                <a:lnTo>
                  <a:pt x="0" y="73807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66817" y="-1435909"/>
            <a:ext cx="9094737" cy="9198217"/>
          </a:xfrm>
          <a:custGeom>
            <a:avLst/>
            <a:gdLst/>
            <a:ahLst/>
            <a:cxnLst/>
            <a:rect l="l" t="t" r="r" b="b"/>
            <a:pathLst>
              <a:path w="9094737" h="9198217">
                <a:moveTo>
                  <a:pt x="0" y="0"/>
                </a:moveTo>
                <a:lnTo>
                  <a:pt x="9094738" y="0"/>
                </a:lnTo>
                <a:lnTo>
                  <a:pt x="9094738" y="9198218"/>
                </a:lnTo>
                <a:lnTo>
                  <a:pt x="0" y="91982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32" name="TextBox 4">
            <a:extLst>
              <a:ext uri="{FF2B5EF4-FFF2-40B4-BE49-F238E27FC236}">
                <a16:creationId xmlns:a16="http://schemas.microsoft.com/office/drawing/2014/main" id="{E1D35A16-2296-CF19-A10C-66E68041B2D8}"/>
              </a:ext>
            </a:extLst>
          </p:cNvPr>
          <p:cNvSpPr txBox="1"/>
          <p:nvPr/>
        </p:nvSpPr>
        <p:spPr>
          <a:xfrm>
            <a:off x="5772665" y="685539"/>
            <a:ext cx="5927642" cy="611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518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Antero Posterior STD DEV</a:t>
            </a:r>
          </a:p>
        </p:txBody>
      </p:sp>
      <p:sp>
        <p:nvSpPr>
          <p:cNvPr id="33" name="AutoShape 40">
            <a:extLst>
              <a:ext uri="{FF2B5EF4-FFF2-40B4-BE49-F238E27FC236}">
                <a16:creationId xmlns:a16="http://schemas.microsoft.com/office/drawing/2014/main" id="{49943494-DFF6-8CD4-5855-202B2073555B}"/>
              </a:ext>
            </a:extLst>
          </p:cNvPr>
          <p:cNvSpPr/>
          <p:nvPr/>
        </p:nvSpPr>
        <p:spPr>
          <a:xfrm>
            <a:off x="609600" y="0"/>
            <a:ext cx="226524" cy="10287000"/>
          </a:xfrm>
          <a:prstGeom prst="rect">
            <a:avLst/>
          </a:prstGeom>
          <a:solidFill>
            <a:srgbClr val="37C9EF"/>
          </a:solidFill>
        </p:spPr>
      </p:sp>
      <p:sp>
        <p:nvSpPr>
          <p:cNvPr id="34" name="Freeform 3"/>
          <p:cNvSpPr/>
          <p:nvPr/>
        </p:nvSpPr>
        <p:spPr>
          <a:xfrm>
            <a:off x="-2666594" y="5904339"/>
            <a:ext cx="8137017" cy="8229600"/>
          </a:xfrm>
          <a:custGeom>
            <a:avLst/>
            <a:gdLst/>
            <a:ahLst/>
            <a:cxnLst/>
            <a:rect l="l" t="t" r="r" b="b"/>
            <a:pathLst>
              <a:path w="8137017" h="8229600">
                <a:moveTo>
                  <a:pt x="0" y="0"/>
                </a:moveTo>
                <a:lnTo>
                  <a:pt x="8137017" y="0"/>
                </a:lnTo>
                <a:lnTo>
                  <a:pt x="813701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35" name="Freeform 3">
            <a:extLst>
              <a:ext uri="{FF2B5EF4-FFF2-40B4-BE49-F238E27FC236}">
                <a16:creationId xmlns:a16="http://schemas.microsoft.com/office/drawing/2014/main" id="{E9146A6C-0469-6C59-B30A-243D6DDCCF16}"/>
              </a:ext>
            </a:extLst>
          </p:cNvPr>
          <p:cNvSpPr/>
          <p:nvPr/>
        </p:nvSpPr>
        <p:spPr>
          <a:xfrm>
            <a:off x="1421053" y="1548843"/>
            <a:ext cx="15445894" cy="8052619"/>
          </a:xfrm>
          <a:custGeom>
            <a:avLst/>
            <a:gdLst/>
            <a:ahLst/>
            <a:cxnLst/>
            <a:rect l="l" t="t" r="r" b="b"/>
            <a:pathLst>
              <a:path w="15445894" h="8052619">
                <a:moveTo>
                  <a:pt x="0" y="0"/>
                </a:moveTo>
                <a:lnTo>
                  <a:pt x="15445894" y="0"/>
                </a:lnTo>
                <a:lnTo>
                  <a:pt x="15445894" y="8052619"/>
                </a:lnTo>
                <a:lnTo>
                  <a:pt x="0" y="80526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22" r="-2922"/>
            </a:stretch>
          </a:blipFill>
        </p:spPr>
      </p:sp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9577418">
            <a:off x="-1543760" y="8289522"/>
            <a:ext cx="6996677" cy="6165822"/>
          </a:xfrm>
          <a:custGeom>
            <a:avLst/>
            <a:gdLst/>
            <a:ahLst/>
            <a:cxnLst/>
            <a:rect l="l" t="t" r="r" b="b"/>
            <a:pathLst>
              <a:path w="6996677" h="6165822">
                <a:moveTo>
                  <a:pt x="0" y="0"/>
                </a:moveTo>
                <a:lnTo>
                  <a:pt x="6996677" y="0"/>
                </a:lnTo>
                <a:lnTo>
                  <a:pt x="6996677" y="6165821"/>
                </a:lnTo>
                <a:lnTo>
                  <a:pt x="0" y="61658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3C94B908-BE56-D422-B051-0E03C2400F9D}"/>
              </a:ext>
            </a:extLst>
          </p:cNvPr>
          <p:cNvSpPr txBox="1"/>
          <p:nvPr/>
        </p:nvSpPr>
        <p:spPr>
          <a:xfrm>
            <a:off x="5574234" y="788643"/>
            <a:ext cx="5927642" cy="611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518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Medio Lateral SWAY</a:t>
            </a:r>
          </a:p>
        </p:txBody>
      </p:sp>
      <p:sp>
        <p:nvSpPr>
          <p:cNvPr id="9" name="AutoShape 40">
            <a:extLst>
              <a:ext uri="{FF2B5EF4-FFF2-40B4-BE49-F238E27FC236}">
                <a16:creationId xmlns:a16="http://schemas.microsoft.com/office/drawing/2014/main" id="{FB138A8B-9C08-5024-E3DB-5FCEEF1F0A6A}"/>
              </a:ext>
            </a:extLst>
          </p:cNvPr>
          <p:cNvSpPr/>
          <p:nvPr/>
        </p:nvSpPr>
        <p:spPr>
          <a:xfrm>
            <a:off x="17640648" y="0"/>
            <a:ext cx="226524" cy="10287000"/>
          </a:xfrm>
          <a:prstGeom prst="rect">
            <a:avLst/>
          </a:prstGeom>
          <a:solidFill>
            <a:srgbClr val="37C9EF"/>
          </a:solidFill>
        </p:spPr>
      </p:sp>
      <p:sp>
        <p:nvSpPr>
          <p:cNvPr id="10" name="Freeform 6"/>
          <p:cNvSpPr/>
          <p:nvPr/>
        </p:nvSpPr>
        <p:spPr>
          <a:xfrm rot="9577418">
            <a:off x="13760962" y="8475409"/>
            <a:ext cx="6996677" cy="6165822"/>
          </a:xfrm>
          <a:custGeom>
            <a:avLst/>
            <a:gdLst/>
            <a:ahLst/>
            <a:cxnLst/>
            <a:rect l="l" t="t" r="r" b="b"/>
            <a:pathLst>
              <a:path w="6996677" h="6165822">
                <a:moveTo>
                  <a:pt x="0" y="0"/>
                </a:moveTo>
                <a:lnTo>
                  <a:pt x="6996676" y="0"/>
                </a:lnTo>
                <a:lnTo>
                  <a:pt x="6996676" y="6165821"/>
                </a:lnTo>
                <a:lnTo>
                  <a:pt x="0" y="61658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5B6D8769-575E-3E92-3167-EF3152ADB4FC}"/>
              </a:ext>
            </a:extLst>
          </p:cNvPr>
          <p:cNvSpPr/>
          <p:nvPr/>
        </p:nvSpPr>
        <p:spPr>
          <a:xfrm>
            <a:off x="1388802" y="1608497"/>
            <a:ext cx="15510397" cy="7889860"/>
          </a:xfrm>
          <a:custGeom>
            <a:avLst/>
            <a:gdLst/>
            <a:ahLst/>
            <a:cxnLst/>
            <a:rect l="l" t="t" r="r" b="b"/>
            <a:pathLst>
              <a:path w="15510397" h="7889860">
                <a:moveTo>
                  <a:pt x="0" y="0"/>
                </a:moveTo>
                <a:lnTo>
                  <a:pt x="15510397" y="0"/>
                </a:lnTo>
                <a:lnTo>
                  <a:pt x="15510397" y="7889860"/>
                </a:lnTo>
                <a:lnTo>
                  <a:pt x="0" y="78898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00" r="-2200"/>
            </a:stretch>
          </a:blipFill>
        </p:spPr>
      </p:sp>
    </p:spTree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6BFCB992-10C5-413E-B6AD-3A20A35A9F65}"/>
              </a:ext>
            </a:extLst>
          </p:cNvPr>
          <p:cNvSpPr/>
          <p:nvPr/>
        </p:nvSpPr>
        <p:spPr>
          <a:xfrm>
            <a:off x="10466817" y="-1435909"/>
            <a:ext cx="9094737" cy="9198217"/>
          </a:xfrm>
          <a:custGeom>
            <a:avLst/>
            <a:gdLst/>
            <a:ahLst/>
            <a:cxnLst/>
            <a:rect l="l" t="t" r="r" b="b"/>
            <a:pathLst>
              <a:path w="9094737" h="9198217">
                <a:moveTo>
                  <a:pt x="0" y="0"/>
                </a:moveTo>
                <a:lnTo>
                  <a:pt x="9094738" y="0"/>
                </a:lnTo>
                <a:lnTo>
                  <a:pt x="9094738" y="9198218"/>
                </a:lnTo>
                <a:lnTo>
                  <a:pt x="0" y="91982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4" name="AutoShape 40">
            <a:extLst>
              <a:ext uri="{FF2B5EF4-FFF2-40B4-BE49-F238E27FC236}">
                <a16:creationId xmlns:a16="http://schemas.microsoft.com/office/drawing/2014/main" id="{662184F5-01EF-92FC-CF9D-D74F8D561D5A}"/>
              </a:ext>
            </a:extLst>
          </p:cNvPr>
          <p:cNvSpPr/>
          <p:nvPr/>
        </p:nvSpPr>
        <p:spPr>
          <a:xfrm>
            <a:off x="609600" y="0"/>
            <a:ext cx="226524" cy="10287000"/>
          </a:xfrm>
          <a:prstGeom prst="rect">
            <a:avLst/>
          </a:prstGeom>
          <a:solidFill>
            <a:srgbClr val="37C9EF"/>
          </a:solidFill>
        </p:spPr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1299547D-2467-FDF3-644E-8AC5E6F1CD4D}"/>
              </a:ext>
            </a:extLst>
          </p:cNvPr>
          <p:cNvSpPr txBox="1"/>
          <p:nvPr/>
        </p:nvSpPr>
        <p:spPr>
          <a:xfrm>
            <a:off x="5732359" y="783642"/>
            <a:ext cx="6823282" cy="611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5180"/>
              </a:lnSpc>
              <a:spcBef>
                <a:spcPct val="0"/>
              </a:spcBef>
            </a:pPr>
            <a:r>
              <a:rPr lang="en-US" sz="36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Antero Posterior SWAY</a:t>
            </a:r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B8ADD88A-3C58-8F70-6CD0-EDDE671AD280}"/>
              </a:ext>
            </a:extLst>
          </p:cNvPr>
          <p:cNvSpPr/>
          <p:nvPr/>
        </p:nvSpPr>
        <p:spPr>
          <a:xfrm>
            <a:off x="-2666594" y="5904339"/>
            <a:ext cx="8137017" cy="8229600"/>
          </a:xfrm>
          <a:custGeom>
            <a:avLst/>
            <a:gdLst/>
            <a:ahLst/>
            <a:cxnLst/>
            <a:rect l="l" t="t" r="r" b="b"/>
            <a:pathLst>
              <a:path w="8137017" h="8229600">
                <a:moveTo>
                  <a:pt x="0" y="0"/>
                </a:moveTo>
                <a:lnTo>
                  <a:pt x="8137017" y="0"/>
                </a:lnTo>
                <a:lnTo>
                  <a:pt x="813701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77C652C8-3911-EFDC-F9FE-22EAF89F192C}"/>
              </a:ext>
            </a:extLst>
          </p:cNvPr>
          <p:cNvSpPr/>
          <p:nvPr/>
        </p:nvSpPr>
        <p:spPr>
          <a:xfrm>
            <a:off x="1434914" y="1735204"/>
            <a:ext cx="15418172" cy="7768155"/>
          </a:xfrm>
          <a:custGeom>
            <a:avLst/>
            <a:gdLst/>
            <a:ahLst/>
            <a:cxnLst/>
            <a:rect l="l" t="t" r="r" b="b"/>
            <a:pathLst>
              <a:path w="15418172" h="7768155">
                <a:moveTo>
                  <a:pt x="0" y="0"/>
                </a:moveTo>
                <a:lnTo>
                  <a:pt x="15418172" y="0"/>
                </a:lnTo>
                <a:lnTo>
                  <a:pt x="15418172" y="7768155"/>
                </a:lnTo>
                <a:lnTo>
                  <a:pt x="0" y="77681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03" r="-1703"/>
            </a:stretch>
          </a:blipFill>
        </p:spPr>
      </p:sp>
    </p:spTree>
    <p:extLst>
      <p:ext uri="{BB962C8B-B14F-4D97-AF65-F5344CB8AC3E}">
        <p14:creationId xmlns:p14="http://schemas.microsoft.com/office/powerpoint/2010/main" val="739885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1255" y="-2017079"/>
            <a:ext cx="13902753" cy="13381400"/>
          </a:xfrm>
          <a:custGeom>
            <a:avLst/>
            <a:gdLst/>
            <a:ahLst/>
            <a:cxnLst/>
            <a:rect l="l" t="t" r="r" b="b"/>
            <a:pathLst>
              <a:path w="13902753" h="13381400">
                <a:moveTo>
                  <a:pt x="0" y="0"/>
                </a:moveTo>
                <a:lnTo>
                  <a:pt x="13902754" y="0"/>
                </a:lnTo>
                <a:lnTo>
                  <a:pt x="13902754" y="13381400"/>
                </a:lnTo>
                <a:lnTo>
                  <a:pt x="0" y="13381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-723446">
            <a:off x="1290771" y="1665282"/>
            <a:ext cx="4834068" cy="8786229"/>
          </a:xfrm>
          <a:custGeom>
            <a:avLst/>
            <a:gdLst/>
            <a:ahLst/>
            <a:cxnLst/>
            <a:rect l="l" t="t" r="r" b="b"/>
            <a:pathLst>
              <a:path w="4345939" h="6781305">
                <a:moveTo>
                  <a:pt x="0" y="0"/>
                </a:moveTo>
                <a:lnTo>
                  <a:pt x="4345939" y="0"/>
                </a:lnTo>
                <a:lnTo>
                  <a:pt x="4345939" y="6781305"/>
                </a:lnTo>
                <a:lnTo>
                  <a:pt x="0" y="67813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861853">
            <a:off x="12452220" y="1409679"/>
            <a:ext cx="4961017" cy="9068833"/>
          </a:xfrm>
          <a:custGeom>
            <a:avLst/>
            <a:gdLst/>
            <a:ahLst/>
            <a:cxnLst/>
            <a:rect l="l" t="t" r="r" b="b"/>
            <a:pathLst>
              <a:path w="4314604" h="6732410">
                <a:moveTo>
                  <a:pt x="0" y="0"/>
                </a:moveTo>
                <a:lnTo>
                  <a:pt x="4314603" y="0"/>
                </a:lnTo>
                <a:lnTo>
                  <a:pt x="4314603" y="6732410"/>
                </a:lnTo>
                <a:lnTo>
                  <a:pt x="0" y="67324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83739" y="72228"/>
            <a:ext cx="1689921" cy="1643063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03518" y="252413"/>
            <a:ext cx="14995313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19"/>
              </a:lnSpc>
            </a:pPr>
            <a:r>
              <a:rPr lang="en-US" sz="8099" dirty="0">
                <a:solidFill>
                  <a:srgbClr val="000000"/>
                </a:solidFill>
                <a:latin typeface="Copperplate Gothic 29 AB Bold"/>
              </a:rPr>
              <a:t>ANALYSIS AND CONCLUSION</a:t>
            </a:r>
          </a:p>
        </p:txBody>
      </p:sp>
      <p:sp>
        <p:nvSpPr>
          <p:cNvPr id="9" name="TextBox 9"/>
          <p:cNvSpPr txBox="1"/>
          <p:nvPr/>
        </p:nvSpPr>
        <p:spPr>
          <a:xfrm rot="-843043">
            <a:off x="1753107" y="2468508"/>
            <a:ext cx="3921739" cy="68888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31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Greater changes in all Medio Lateral Standard Deviation, Antero Posterior Standard Deviation, Total Medio Lateral SWAY, Total Antero Posterior SWAY between eyes opened and closed conditions within same trimesters.</a:t>
            </a:r>
          </a:p>
        </p:txBody>
      </p:sp>
      <p:sp>
        <p:nvSpPr>
          <p:cNvPr id="11" name="TextBox 11"/>
          <p:cNvSpPr txBox="1"/>
          <p:nvPr/>
        </p:nvSpPr>
        <p:spPr>
          <a:xfrm rot="746688">
            <a:off x="13402975" y="2386839"/>
            <a:ext cx="3478241" cy="6667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07365" lvl="1">
              <a:lnSpc>
                <a:spcPts val="6580"/>
              </a:lnSpc>
            </a:pP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Significant deviations between different trimesters especially between first and third</a:t>
            </a:r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CDA6CDF5-9A09-63A8-966E-71924C2E34F8}"/>
              </a:ext>
            </a:extLst>
          </p:cNvPr>
          <p:cNvSpPr/>
          <p:nvPr/>
        </p:nvSpPr>
        <p:spPr>
          <a:xfrm>
            <a:off x="7292060" y="1409700"/>
            <a:ext cx="3955894" cy="8877300"/>
          </a:xfrm>
          <a:custGeom>
            <a:avLst/>
            <a:gdLst/>
            <a:ahLst/>
            <a:cxnLst/>
            <a:rect l="l" t="t" r="r" b="b"/>
            <a:pathLst>
              <a:path w="3872553" h="10287000">
                <a:moveTo>
                  <a:pt x="0" y="0"/>
                </a:moveTo>
                <a:lnTo>
                  <a:pt x="3872552" y="0"/>
                </a:lnTo>
                <a:lnTo>
                  <a:pt x="387255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69" b="-669"/>
            </a:stretch>
          </a:blipFill>
        </p:spPr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352CC19-A09B-3125-F84E-A4C364446859}"/>
              </a:ext>
            </a:extLst>
          </p:cNvPr>
          <p:cNvSpPr/>
          <p:nvPr/>
        </p:nvSpPr>
        <p:spPr>
          <a:xfrm>
            <a:off x="9906000" y="-2476500"/>
            <a:ext cx="11152064" cy="9827756"/>
          </a:xfrm>
          <a:custGeom>
            <a:avLst/>
            <a:gdLst/>
            <a:ahLst/>
            <a:cxnLst/>
            <a:rect l="l" t="t" r="r" b="b"/>
            <a:pathLst>
              <a:path w="11152064" h="9827756">
                <a:moveTo>
                  <a:pt x="0" y="0"/>
                </a:moveTo>
                <a:lnTo>
                  <a:pt x="11152064" y="0"/>
                </a:lnTo>
                <a:lnTo>
                  <a:pt x="11152064" y="9827757"/>
                </a:lnTo>
                <a:lnTo>
                  <a:pt x="0" y="98277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8">
            <a:extLst>
              <a:ext uri="{FF2B5EF4-FFF2-40B4-BE49-F238E27FC236}">
                <a16:creationId xmlns:a16="http://schemas.microsoft.com/office/drawing/2014/main" id="{EDE13037-CBDE-165B-73A9-22651A4EAE09}"/>
              </a:ext>
            </a:extLst>
          </p:cNvPr>
          <p:cNvSpPr txBox="1"/>
          <p:nvPr/>
        </p:nvSpPr>
        <p:spPr>
          <a:xfrm>
            <a:off x="459505" y="266700"/>
            <a:ext cx="14995313" cy="124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19"/>
              </a:lnSpc>
            </a:pPr>
            <a:r>
              <a:rPr lang="en-US" sz="8099" dirty="0">
                <a:solidFill>
                  <a:srgbClr val="000000"/>
                </a:solidFill>
                <a:latin typeface="Copperplate Gothic 29 AB Bold"/>
              </a:rPr>
              <a:t>IMPLICATIONS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F4CC886-7C39-6B03-D971-A806429E9F8F}"/>
              </a:ext>
            </a:extLst>
          </p:cNvPr>
          <p:cNvGrpSpPr/>
          <p:nvPr/>
        </p:nvGrpSpPr>
        <p:grpSpPr>
          <a:xfrm>
            <a:off x="90440" y="2602876"/>
            <a:ext cx="3700993" cy="2527466"/>
            <a:chOff x="-723095" y="-179058"/>
            <a:chExt cx="4934658" cy="3369957"/>
          </a:xfrm>
        </p:grpSpPr>
        <p:sp>
          <p:nvSpPr>
            <p:cNvPr id="53" name="TextBox 3">
              <a:extLst>
                <a:ext uri="{FF2B5EF4-FFF2-40B4-BE49-F238E27FC236}">
                  <a16:creationId xmlns:a16="http://schemas.microsoft.com/office/drawing/2014/main" id="{75DC9638-A8DD-157A-9FEE-8C7F74B74219}"/>
                </a:ext>
              </a:extLst>
            </p:cNvPr>
            <p:cNvSpPr txBox="1"/>
            <p:nvPr/>
          </p:nvSpPr>
          <p:spPr>
            <a:xfrm>
              <a:off x="0" y="2697504"/>
              <a:ext cx="4211563" cy="4933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3150"/>
                </a:lnSpc>
              </a:pPr>
              <a:endParaRPr/>
            </a:p>
          </p:txBody>
        </p:sp>
        <p:sp>
          <p:nvSpPr>
            <p:cNvPr id="54" name="TextBox 4">
              <a:extLst>
                <a:ext uri="{FF2B5EF4-FFF2-40B4-BE49-F238E27FC236}">
                  <a16:creationId xmlns:a16="http://schemas.microsoft.com/office/drawing/2014/main" id="{D42ACBB0-C4D5-700D-BABD-C229B19FB84D}"/>
                </a:ext>
              </a:extLst>
            </p:cNvPr>
            <p:cNvSpPr txBox="1"/>
            <p:nvPr/>
          </p:nvSpPr>
          <p:spPr>
            <a:xfrm>
              <a:off x="-723095" y="-179058"/>
              <a:ext cx="3912918" cy="261339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ts val="3740"/>
                </a:lnSpc>
                <a:spcBef>
                  <a:spcPct val="0"/>
                </a:spcBef>
              </a:pPr>
              <a:r>
                <a:rPr lang="en-US" sz="3200" b="1" spc="113" dirty="0">
                  <a:solidFill>
                    <a:srgbClr val="19191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Understanding Pregnancy-related Balance Changes 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6A4DB3E-775A-6369-847C-B3DB973C390A}"/>
              </a:ext>
            </a:extLst>
          </p:cNvPr>
          <p:cNvGrpSpPr/>
          <p:nvPr/>
        </p:nvGrpSpPr>
        <p:grpSpPr>
          <a:xfrm>
            <a:off x="1016607" y="1331855"/>
            <a:ext cx="2550842" cy="1034366"/>
            <a:chOff x="0" y="0"/>
            <a:chExt cx="3401122" cy="1379154"/>
          </a:xfrm>
        </p:grpSpPr>
        <p:sp>
          <p:nvSpPr>
            <p:cNvPr id="50" name="AutoShape 6">
              <a:extLst>
                <a:ext uri="{FF2B5EF4-FFF2-40B4-BE49-F238E27FC236}">
                  <a16:creationId xmlns:a16="http://schemas.microsoft.com/office/drawing/2014/main" id="{F5A997A4-B4FD-5D4C-7BF3-242F84EFB653}"/>
                </a:ext>
              </a:extLst>
            </p:cNvPr>
            <p:cNvSpPr/>
            <p:nvPr/>
          </p:nvSpPr>
          <p:spPr>
            <a:xfrm>
              <a:off x="0" y="0"/>
              <a:ext cx="1471696" cy="1379154"/>
            </a:xfrm>
            <a:prstGeom prst="rect">
              <a:avLst/>
            </a:prstGeom>
            <a:solidFill>
              <a:srgbClr val="86EAE9"/>
            </a:solidFill>
          </p:spPr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B053105-6650-1B52-9B5E-B6420D20D166}"/>
                </a:ext>
              </a:extLst>
            </p:cNvPr>
            <p:cNvGrpSpPr/>
            <p:nvPr/>
          </p:nvGrpSpPr>
          <p:grpSpPr>
            <a:xfrm>
              <a:off x="1116149" y="388394"/>
              <a:ext cx="2284973" cy="601804"/>
              <a:chOff x="0" y="-27940"/>
              <a:chExt cx="5164390" cy="1360170"/>
            </a:xfrm>
          </p:grpSpPr>
          <p:sp>
            <p:nvSpPr>
              <p:cNvPr id="52" name="Freeform 8">
                <a:extLst>
                  <a:ext uri="{FF2B5EF4-FFF2-40B4-BE49-F238E27FC236}">
                    <a16:creationId xmlns:a16="http://schemas.microsoft.com/office/drawing/2014/main" id="{17AA93A5-AB9A-86D7-8220-68565D50A755}"/>
                  </a:ext>
                </a:extLst>
              </p:cNvPr>
              <p:cNvSpPr/>
              <p:nvPr/>
            </p:nvSpPr>
            <p:spPr>
              <a:xfrm>
                <a:off x="0" y="-27940"/>
                <a:ext cx="5164390" cy="1360170"/>
              </a:xfrm>
              <a:custGeom>
                <a:avLst/>
                <a:gdLst/>
                <a:ahLst/>
                <a:cxnLst/>
                <a:rect l="l" t="t" r="r" b="b"/>
                <a:pathLst>
                  <a:path w="5164390" h="1360170">
                    <a:moveTo>
                      <a:pt x="5089460" y="579120"/>
                    </a:moveTo>
                    <a:lnTo>
                      <a:pt x="4389690" y="55880"/>
                    </a:lnTo>
                    <a:cubicBezTo>
                      <a:pt x="4316030" y="0"/>
                      <a:pt x="4255070" y="30480"/>
                      <a:pt x="4255070" y="123190"/>
                    </a:cubicBezTo>
                    <a:lnTo>
                      <a:pt x="4255070" y="556260"/>
                    </a:lnTo>
                    <a:lnTo>
                      <a:pt x="831850" y="556260"/>
                    </a:lnTo>
                    <a:cubicBezTo>
                      <a:pt x="778510" y="382270"/>
                      <a:pt x="617220" y="255270"/>
                      <a:pt x="425450" y="255270"/>
                    </a:cubicBezTo>
                    <a:cubicBezTo>
                      <a:pt x="190500" y="255270"/>
                      <a:pt x="0" y="445770"/>
                      <a:pt x="0" y="680720"/>
                    </a:cubicBezTo>
                    <a:cubicBezTo>
                      <a:pt x="0" y="915670"/>
                      <a:pt x="190500" y="1106170"/>
                      <a:pt x="425450" y="1106170"/>
                    </a:cubicBezTo>
                    <a:cubicBezTo>
                      <a:pt x="617220" y="1106170"/>
                      <a:pt x="778510" y="979170"/>
                      <a:pt x="831850" y="805180"/>
                    </a:cubicBezTo>
                    <a:lnTo>
                      <a:pt x="4253939" y="805180"/>
                    </a:lnTo>
                    <a:lnTo>
                      <a:pt x="4253939" y="1236980"/>
                    </a:lnTo>
                    <a:cubicBezTo>
                      <a:pt x="4253939" y="1329690"/>
                      <a:pt x="4314760" y="1360170"/>
                      <a:pt x="4388420" y="1304290"/>
                    </a:cubicBezTo>
                    <a:lnTo>
                      <a:pt x="5089460" y="779780"/>
                    </a:lnTo>
                    <a:cubicBezTo>
                      <a:pt x="5164390" y="726440"/>
                      <a:pt x="5164390" y="635000"/>
                      <a:pt x="5089460" y="579120"/>
                    </a:cubicBezTo>
                    <a:close/>
                  </a:path>
                </a:pathLst>
              </a:custGeom>
              <a:solidFill>
                <a:srgbClr val="86EAE9"/>
              </a:solidFill>
            </p:spPr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4DE4CE3-E12D-808F-0617-4C3EA2F19E7F}"/>
              </a:ext>
            </a:extLst>
          </p:cNvPr>
          <p:cNvGrpSpPr/>
          <p:nvPr/>
        </p:nvGrpSpPr>
        <p:grpSpPr>
          <a:xfrm>
            <a:off x="4438127" y="1331855"/>
            <a:ext cx="2550842" cy="1034366"/>
            <a:chOff x="0" y="0"/>
            <a:chExt cx="3401122" cy="1379154"/>
          </a:xfrm>
        </p:grpSpPr>
        <p:sp>
          <p:nvSpPr>
            <p:cNvPr id="47" name="AutoShape 10">
              <a:extLst>
                <a:ext uri="{FF2B5EF4-FFF2-40B4-BE49-F238E27FC236}">
                  <a16:creationId xmlns:a16="http://schemas.microsoft.com/office/drawing/2014/main" id="{20EA8FF7-2380-1589-17B6-D17F85BEC378}"/>
                </a:ext>
              </a:extLst>
            </p:cNvPr>
            <p:cNvSpPr/>
            <p:nvPr/>
          </p:nvSpPr>
          <p:spPr>
            <a:xfrm>
              <a:off x="0" y="0"/>
              <a:ext cx="1471696" cy="1379154"/>
            </a:xfrm>
            <a:prstGeom prst="rect">
              <a:avLst/>
            </a:prstGeom>
            <a:solidFill>
              <a:srgbClr val="3EDAD8"/>
            </a:solidFill>
          </p:spPr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6A530F0-9167-AA5F-4024-6DEAE56BF183}"/>
                </a:ext>
              </a:extLst>
            </p:cNvPr>
            <p:cNvGrpSpPr/>
            <p:nvPr/>
          </p:nvGrpSpPr>
          <p:grpSpPr>
            <a:xfrm>
              <a:off x="1116149" y="388394"/>
              <a:ext cx="2284973" cy="601804"/>
              <a:chOff x="0" y="-27940"/>
              <a:chExt cx="5164390" cy="1360170"/>
            </a:xfrm>
          </p:grpSpPr>
          <p:sp>
            <p:nvSpPr>
              <p:cNvPr id="49" name="Freeform 12">
                <a:extLst>
                  <a:ext uri="{FF2B5EF4-FFF2-40B4-BE49-F238E27FC236}">
                    <a16:creationId xmlns:a16="http://schemas.microsoft.com/office/drawing/2014/main" id="{8FFFEF09-1664-3085-2C15-C4312F66A27F}"/>
                  </a:ext>
                </a:extLst>
              </p:cNvPr>
              <p:cNvSpPr/>
              <p:nvPr/>
            </p:nvSpPr>
            <p:spPr>
              <a:xfrm>
                <a:off x="0" y="-27940"/>
                <a:ext cx="5164390" cy="1360170"/>
              </a:xfrm>
              <a:custGeom>
                <a:avLst/>
                <a:gdLst/>
                <a:ahLst/>
                <a:cxnLst/>
                <a:rect l="l" t="t" r="r" b="b"/>
                <a:pathLst>
                  <a:path w="5164390" h="1360170">
                    <a:moveTo>
                      <a:pt x="5089460" y="579120"/>
                    </a:moveTo>
                    <a:lnTo>
                      <a:pt x="4389690" y="55880"/>
                    </a:lnTo>
                    <a:cubicBezTo>
                      <a:pt x="4316030" y="0"/>
                      <a:pt x="4255070" y="30480"/>
                      <a:pt x="4255070" y="123190"/>
                    </a:cubicBezTo>
                    <a:lnTo>
                      <a:pt x="4255070" y="556260"/>
                    </a:lnTo>
                    <a:lnTo>
                      <a:pt x="831850" y="556260"/>
                    </a:lnTo>
                    <a:cubicBezTo>
                      <a:pt x="778510" y="382270"/>
                      <a:pt x="617220" y="255270"/>
                      <a:pt x="425450" y="255270"/>
                    </a:cubicBezTo>
                    <a:cubicBezTo>
                      <a:pt x="190500" y="255270"/>
                      <a:pt x="0" y="445770"/>
                      <a:pt x="0" y="680720"/>
                    </a:cubicBezTo>
                    <a:cubicBezTo>
                      <a:pt x="0" y="915670"/>
                      <a:pt x="190500" y="1106170"/>
                      <a:pt x="425450" y="1106170"/>
                    </a:cubicBezTo>
                    <a:cubicBezTo>
                      <a:pt x="617220" y="1106170"/>
                      <a:pt x="778510" y="979170"/>
                      <a:pt x="831850" y="805180"/>
                    </a:cubicBezTo>
                    <a:lnTo>
                      <a:pt x="4253939" y="805180"/>
                    </a:lnTo>
                    <a:lnTo>
                      <a:pt x="4253939" y="1236980"/>
                    </a:lnTo>
                    <a:cubicBezTo>
                      <a:pt x="4253939" y="1329690"/>
                      <a:pt x="4314760" y="1360170"/>
                      <a:pt x="4388420" y="1304290"/>
                    </a:cubicBezTo>
                    <a:lnTo>
                      <a:pt x="5089460" y="779780"/>
                    </a:lnTo>
                    <a:cubicBezTo>
                      <a:pt x="5164390" y="726440"/>
                      <a:pt x="5164390" y="635000"/>
                      <a:pt x="5089460" y="579120"/>
                    </a:cubicBezTo>
                    <a:close/>
                  </a:path>
                </a:pathLst>
              </a:custGeom>
              <a:solidFill>
                <a:srgbClr val="3EDAD8"/>
              </a:solidFill>
            </p:spPr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38BF984-0046-112C-8145-A51C5C407014}"/>
              </a:ext>
            </a:extLst>
          </p:cNvPr>
          <p:cNvGrpSpPr/>
          <p:nvPr/>
        </p:nvGrpSpPr>
        <p:grpSpPr>
          <a:xfrm>
            <a:off x="7680520" y="1331855"/>
            <a:ext cx="2550842" cy="1034366"/>
            <a:chOff x="0" y="0"/>
            <a:chExt cx="3401122" cy="1379154"/>
          </a:xfrm>
        </p:grpSpPr>
        <p:sp>
          <p:nvSpPr>
            <p:cNvPr id="44" name="AutoShape 14">
              <a:extLst>
                <a:ext uri="{FF2B5EF4-FFF2-40B4-BE49-F238E27FC236}">
                  <a16:creationId xmlns:a16="http://schemas.microsoft.com/office/drawing/2014/main" id="{FBCC5801-C879-DA7A-13BD-5714298E7D38}"/>
                </a:ext>
              </a:extLst>
            </p:cNvPr>
            <p:cNvSpPr/>
            <p:nvPr/>
          </p:nvSpPr>
          <p:spPr>
            <a:xfrm>
              <a:off x="0" y="0"/>
              <a:ext cx="1471696" cy="1379154"/>
            </a:xfrm>
            <a:prstGeom prst="rect">
              <a:avLst/>
            </a:prstGeom>
            <a:solidFill>
              <a:srgbClr val="37C9EF"/>
            </a:solidFill>
          </p:spPr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0006AEC-982A-ADAF-B510-CDD797CDEAE3}"/>
                </a:ext>
              </a:extLst>
            </p:cNvPr>
            <p:cNvGrpSpPr/>
            <p:nvPr/>
          </p:nvGrpSpPr>
          <p:grpSpPr>
            <a:xfrm>
              <a:off x="1116149" y="388394"/>
              <a:ext cx="2284973" cy="601804"/>
              <a:chOff x="0" y="-27940"/>
              <a:chExt cx="5164390" cy="1360170"/>
            </a:xfrm>
          </p:grpSpPr>
          <p:sp>
            <p:nvSpPr>
              <p:cNvPr id="46" name="Freeform 16">
                <a:extLst>
                  <a:ext uri="{FF2B5EF4-FFF2-40B4-BE49-F238E27FC236}">
                    <a16:creationId xmlns:a16="http://schemas.microsoft.com/office/drawing/2014/main" id="{7652DAE3-775A-2AD8-9070-8919416C5F15}"/>
                  </a:ext>
                </a:extLst>
              </p:cNvPr>
              <p:cNvSpPr/>
              <p:nvPr/>
            </p:nvSpPr>
            <p:spPr>
              <a:xfrm>
                <a:off x="0" y="-27940"/>
                <a:ext cx="5164390" cy="1360170"/>
              </a:xfrm>
              <a:custGeom>
                <a:avLst/>
                <a:gdLst/>
                <a:ahLst/>
                <a:cxnLst/>
                <a:rect l="l" t="t" r="r" b="b"/>
                <a:pathLst>
                  <a:path w="5164390" h="1360170">
                    <a:moveTo>
                      <a:pt x="5089460" y="579120"/>
                    </a:moveTo>
                    <a:lnTo>
                      <a:pt x="4389690" y="55880"/>
                    </a:lnTo>
                    <a:cubicBezTo>
                      <a:pt x="4316030" y="0"/>
                      <a:pt x="4255070" y="30480"/>
                      <a:pt x="4255070" y="123190"/>
                    </a:cubicBezTo>
                    <a:lnTo>
                      <a:pt x="4255070" y="556260"/>
                    </a:lnTo>
                    <a:lnTo>
                      <a:pt x="831850" y="556260"/>
                    </a:lnTo>
                    <a:cubicBezTo>
                      <a:pt x="778510" y="382270"/>
                      <a:pt x="617220" y="255270"/>
                      <a:pt x="425450" y="255270"/>
                    </a:cubicBezTo>
                    <a:cubicBezTo>
                      <a:pt x="190500" y="255270"/>
                      <a:pt x="0" y="445770"/>
                      <a:pt x="0" y="680720"/>
                    </a:cubicBezTo>
                    <a:cubicBezTo>
                      <a:pt x="0" y="915670"/>
                      <a:pt x="190500" y="1106170"/>
                      <a:pt x="425450" y="1106170"/>
                    </a:cubicBezTo>
                    <a:cubicBezTo>
                      <a:pt x="617220" y="1106170"/>
                      <a:pt x="778510" y="979170"/>
                      <a:pt x="831850" y="805180"/>
                    </a:cubicBezTo>
                    <a:lnTo>
                      <a:pt x="4253939" y="805180"/>
                    </a:lnTo>
                    <a:lnTo>
                      <a:pt x="4253939" y="1236980"/>
                    </a:lnTo>
                    <a:cubicBezTo>
                      <a:pt x="4253939" y="1329690"/>
                      <a:pt x="4314760" y="1360170"/>
                      <a:pt x="4388420" y="1304290"/>
                    </a:cubicBezTo>
                    <a:lnTo>
                      <a:pt x="5089460" y="779780"/>
                    </a:lnTo>
                    <a:cubicBezTo>
                      <a:pt x="5164390" y="726440"/>
                      <a:pt x="5164390" y="635000"/>
                      <a:pt x="5089460" y="579120"/>
                    </a:cubicBezTo>
                    <a:close/>
                  </a:path>
                </a:pathLst>
              </a:custGeom>
              <a:solidFill>
                <a:srgbClr val="37C9EF"/>
              </a:solidFill>
            </p:spPr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0160704-AD5F-1023-E272-3A91C95B17AF}"/>
              </a:ext>
            </a:extLst>
          </p:cNvPr>
          <p:cNvGrpSpPr/>
          <p:nvPr/>
        </p:nvGrpSpPr>
        <p:grpSpPr>
          <a:xfrm>
            <a:off x="11101339" y="1331855"/>
            <a:ext cx="2550842" cy="1034366"/>
            <a:chOff x="0" y="0"/>
            <a:chExt cx="3401122" cy="1379154"/>
          </a:xfrm>
        </p:grpSpPr>
        <p:sp>
          <p:nvSpPr>
            <p:cNvPr id="41" name="AutoShape 18">
              <a:extLst>
                <a:ext uri="{FF2B5EF4-FFF2-40B4-BE49-F238E27FC236}">
                  <a16:creationId xmlns:a16="http://schemas.microsoft.com/office/drawing/2014/main" id="{037EE88E-5659-0962-385B-0B7F63E32746}"/>
                </a:ext>
              </a:extLst>
            </p:cNvPr>
            <p:cNvSpPr/>
            <p:nvPr/>
          </p:nvSpPr>
          <p:spPr>
            <a:xfrm>
              <a:off x="0" y="0"/>
              <a:ext cx="1471696" cy="1379154"/>
            </a:xfrm>
            <a:prstGeom prst="rect">
              <a:avLst/>
            </a:prstGeom>
            <a:solidFill>
              <a:srgbClr val="2C92D5"/>
            </a:solidFill>
          </p:spPr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18BD383-1178-9337-4B16-1365A052A459}"/>
                </a:ext>
              </a:extLst>
            </p:cNvPr>
            <p:cNvGrpSpPr/>
            <p:nvPr/>
          </p:nvGrpSpPr>
          <p:grpSpPr>
            <a:xfrm>
              <a:off x="1116149" y="388394"/>
              <a:ext cx="2284973" cy="601804"/>
              <a:chOff x="0" y="-27940"/>
              <a:chExt cx="5164390" cy="1360170"/>
            </a:xfrm>
          </p:grpSpPr>
          <p:sp>
            <p:nvSpPr>
              <p:cNvPr id="43" name="Freeform 20">
                <a:extLst>
                  <a:ext uri="{FF2B5EF4-FFF2-40B4-BE49-F238E27FC236}">
                    <a16:creationId xmlns:a16="http://schemas.microsoft.com/office/drawing/2014/main" id="{E3E744CE-DD50-23C0-514B-F8B46FF15589}"/>
                  </a:ext>
                </a:extLst>
              </p:cNvPr>
              <p:cNvSpPr/>
              <p:nvPr/>
            </p:nvSpPr>
            <p:spPr>
              <a:xfrm>
                <a:off x="0" y="-27940"/>
                <a:ext cx="5164390" cy="1360170"/>
              </a:xfrm>
              <a:custGeom>
                <a:avLst/>
                <a:gdLst/>
                <a:ahLst/>
                <a:cxnLst/>
                <a:rect l="l" t="t" r="r" b="b"/>
                <a:pathLst>
                  <a:path w="5164390" h="1360170">
                    <a:moveTo>
                      <a:pt x="5089460" y="579120"/>
                    </a:moveTo>
                    <a:lnTo>
                      <a:pt x="4389690" y="55880"/>
                    </a:lnTo>
                    <a:cubicBezTo>
                      <a:pt x="4316030" y="0"/>
                      <a:pt x="4255070" y="30480"/>
                      <a:pt x="4255070" y="123190"/>
                    </a:cubicBezTo>
                    <a:lnTo>
                      <a:pt x="4255070" y="556260"/>
                    </a:lnTo>
                    <a:lnTo>
                      <a:pt x="831850" y="556260"/>
                    </a:lnTo>
                    <a:cubicBezTo>
                      <a:pt x="778510" y="382270"/>
                      <a:pt x="617220" y="255270"/>
                      <a:pt x="425450" y="255270"/>
                    </a:cubicBezTo>
                    <a:cubicBezTo>
                      <a:pt x="190500" y="255270"/>
                      <a:pt x="0" y="445770"/>
                      <a:pt x="0" y="680720"/>
                    </a:cubicBezTo>
                    <a:cubicBezTo>
                      <a:pt x="0" y="915670"/>
                      <a:pt x="190500" y="1106170"/>
                      <a:pt x="425450" y="1106170"/>
                    </a:cubicBezTo>
                    <a:cubicBezTo>
                      <a:pt x="617220" y="1106170"/>
                      <a:pt x="778510" y="979170"/>
                      <a:pt x="831850" y="805180"/>
                    </a:cubicBezTo>
                    <a:lnTo>
                      <a:pt x="4253939" y="805180"/>
                    </a:lnTo>
                    <a:lnTo>
                      <a:pt x="4253939" y="1236980"/>
                    </a:lnTo>
                    <a:cubicBezTo>
                      <a:pt x="4253939" y="1329690"/>
                      <a:pt x="4314760" y="1360170"/>
                      <a:pt x="4388420" y="1304290"/>
                    </a:cubicBezTo>
                    <a:lnTo>
                      <a:pt x="5089460" y="779780"/>
                    </a:lnTo>
                    <a:cubicBezTo>
                      <a:pt x="5164390" y="726440"/>
                      <a:pt x="5164390" y="635000"/>
                      <a:pt x="5089460" y="579120"/>
                    </a:cubicBezTo>
                    <a:close/>
                  </a:path>
                </a:pathLst>
              </a:custGeom>
              <a:solidFill>
                <a:srgbClr val="2C92D5"/>
              </a:solidFill>
            </p:spPr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702D0C-3C45-D088-5829-594903D07813}"/>
              </a:ext>
            </a:extLst>
          </p:cNvPr>
          <p:cNvGrpSpPr/>
          <p:nvPr/>
        </p:nvGrpSpPr>
        <p:grpSpPr>
          <a:xfrm>
            <a:off x="14522158" y="1331855"/>
            <a:ext cx="2550842" cy="1034366"/>
            <a:chOff x="0" y="0"/>
            <a:chExt cx="3401122" cy="1379154"/>
          </a:xfrm>
        </p:grpSpPr>
        <p:sp>
          <p:nvSpPr>
            <p:cNvPr id="38" name="AutoShape 22">
              <a:extLst>
                <a:ext uri="{FF2B5EF4-FFF2-40B4-BE49-F238E27FC236}">
                  <a16:creationId xmlns:a16="http://schemas.microsoft.com/office/drawing/2014/main" id="{6F911138-FCAD-CA4F-50E8-DE70C03B4E45}"/>
                </a:ext>
              </a:extLst>
            </p:cNvPr>
            <p:cNvSpPr/>
            <p:nvPr/>
          </p:nvSpPr>
          <p:spPr>
            <a:xfrm>
              <a:off x="0" y="0"/>
              <a:ext cx="1471696" cy="1379154"/>
            </a:xfrm>
            <a:prstGeom prst="rect">
              <a:avLst/>
            </a:prstGeom>
            <a:solidFill>
              <a:srgbClr val="13538A"/>
            </a:solidFill>
          </p:spPr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AA2B121-6FE6-BDD1-902D-A2D8409DBF5F}"/>
                </a:ext>
              </a:extLst>
            </p:cNvPr>
            <p:cNvGrpSpPr/>
            <p:nvPr/>
          </p:nvGrpSpPr>
          <p:grpSpPr>
            <a:xfrm>
              <a:off x="1116149" y="388394"/>
              <a:ext cx="2284973" cy="601804"/>
              <a:chOff x="0" y="-27940"/>
              <a:chExt cx="5164390" cy="1360170"/>
            </a:xfrm>
          </p:grpSpPr>
          <p:sp>
            <p:nvSpPr>
              <p:cNvPr id="40" name="Freeform 24">
                <a:extLst>
                  <a:ext uri="{FF2B5EF4-FFF2-40B4-BE49-F238E27FC236}">
                    <a16:creationId xmlns:a16="http://schemas.microsoft.com/office/drawing/2014/main" id="{81C0B511-F2D8-2D4E-77DA-83BD62ABB25B}"/>
                  </a:ext>
                </a:extLst>
              </p:cNvPr>
              <p:cNvSpPr/>
              <p:nvPr/>
            </p:nvSpPr>
            <p:spPr>
              <a:xfrm>
                <a:off x="0" y="-27940"/>
                <a:ext cx="5164390" cy="1360170"/>
              </a:xfrm>
              <a:custGeom>
                <a:avLst/>
                <a:gdLst/>
                <a:ahLst/>
                <a:cxnLst/>
                <a:rect l="l" t="t" r="r" b="b"/>
                <a:pathLst>
                  <a:path w="5164390" h="1360170">
                    <a:moveTo>
                      <a:pt x="5089460" y="579120"/>
                    </a:moveTo>
                    <a:lnTo>
                      <a:pt x="4389690" y="55880"/>
                    </a:lnTo>
                    <a:cubicBezTo>
                      <a:pt x="4316030" y="0"/>
                      <a:pt x="4255070" y="30480"/>
                      <a:pt x="4255070" y="123190"/>
                    </a:cubicBezTo>
                    <a:lnTo>
                      <a:pt x="4255070" y="556260"/>
                    </a:lnTo>
                    <a:lnTo>
                      <a:pt x="831850" y="556260"/>
                    </a:lnTo>
                    <a:cubicBezTo>
                      <a:pt x="778510" y="382270"/>
                      <a:pt x="617220" y="255270"/>
                      <a:pt x="425450" y="255270"/>
                    </a:cubicBezTo>
                    <a:cubicBezTo>
                      <a:pt x="190500" y="255270"/>
                      <a:pt x="0" y="445770"/>
                      <a:pt x="0" y="680720"/>
                    </a:cubicBezTo>
                    <a:cubicBezTo>
                      <a:pt x="0" y="915670"/>
                      <a:pt x="190500" y="1106170"/>
                      <a:pt x="425450" y="1106170"/>
                    </a:cubicBezTo>
                    <a:cubicBezTo>
                      <a:pt x="617220" y="1106170"/>
                      <a:pt x="778510" y="979170"/>
                      <a:pt x="831850" y="805180"/>
                    </a:cubicBezTo>
                    <a:lnTo>
                      <a:pt x="4253939" y="805180"/>
                    </a:lnTo>
                    <a:lnTo>
                      <a:pt x="4253939" y="1236980"/>
                    </a:lnTo>
                    <a:cubicBezTo>
                      <a:pt x="4253939" y="1329690"/>
                      <a:pt x="4314760" y="1360170"/>
                      <a:pt x="4388420" y="1304290"/>
                    </a:cubicBezTo>
                    <a:lnTo>
                      <a:pt x="5089460" y="779780"/>
                    </a:lnTo>
                    <a:cubicBezTo>
                      <a:pt x="5164390" y="726440"/>
                      <a:pt x="5164390" y="635000"/>
                      <a:pt x="5089460" y="579120"/>
                    </a:cubicBezTo>
                    <a:close/>
                  </a:path>
                </a:pathLst>
              </a:custGeom>
              <a:solidFill>
                <a:srgbClr val="13538A"/>
              </a:solidFill>
            </p:spPr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ABD2919-D227-213C-9E91-67D0A12060B0}"/>
              </a:ext>
            </a:extLst>
          </p:cNvPr>
          <p:cNvGrpSpPr/>
          <p:nvPr/>
        </p:nvGrpSpPr>
        <p:grpSpPr>
          <a:xfrm>
            <a:off x="3590385" y="2715738"/>
            <a:ext cx="2799256" cy="5561262"/>
            <a:chOff x="-352412" y="-28575"/>
            <a:chExt cx="3732341" cy="7415015"/>
          </a:xfrm>
        </p:grpSpPr>
        <p:sp>
          <p:nvSpPr>
            <p:cNvPr id="36" name="TextBox 26">
              <a:extLst>
                <a:ext uri="{FF2B5EF4-FFF2-40B4-BE49-F238E27FC236}">
                  <a16:creationId xmlns:a16="http://schemas.microsoft.com/office/drawing/2014/main" id="{603004E6-9B08-953C-F7DD-C1EEC6A17AA4}"/>
                </a:ext>
              </a:extLst>
            </p:cNvPr>
            <p:cNvSpPr txBox="1"/>
            <p:nvPr/>
          </p:nvSpPr>
          <p:spPr>
            <a:xfrm>
              <a:off x="-352412" y="2944199"/>
              <a:ext cx="3732341" cy="44422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4350"/>
                </a:lnSpc>
              </a:pPr>
              <a:r>
                <a:rPr lang="en-US" sz="3200" spc="57" dirty="0">
                  <a:solidFill>
                    <a:srgbClr val="19191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Balance disturbances and falls are significant concerns during pregnancy</a:t>
              </a:r>
            </a:p>
          </p:txBody>
        </p:sp>
        <p:sp>
          <p:nvSpPr>
            <p:cNvPr id="37" name="TextBox 27">
              <a:extLst>
                <a:ext uri="{FF2B5EF4-FFF2-40B4-BE49-F238E27FC236}">
                  <a16:creationId xmlns:a16="http://schemas.microsoft.com/office/drawing/2014/main" id="{78A8ABA3-48EF-5F6E-B888-EFDCE04BBFFE}"/>
                </a:ext>
              </a:extLst>
            </p:cNvPr>
            <p:cNvSpPr txBox="1"/>
            <p:nvPr/>
          </p:nvSpPr>
          <p:spPr>
            <a:xfrm>
              <a:off x="-352412" y="-28575"/>
              <a:ext cx="3732341" cy="18979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ts val="3740"/>
                </a:lnSpc>
                <a:spcBef>
                  <a:spcPct val="0"/>
                </a:spcBef>
              </a:pPr>
              <a:r>
                <a:rPr lang="en-US" sz="3200" b="1" spc="113" dirty="0">
                  <a:solidFill>
                    <a:srgbClr val="19191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Identifying Fall Risk Factors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FE3ED67-9436-0831-9361-F2B93E624951}"/>
              </a:ext>
            </a:extLst>
          </p:cNvPr>
          <p:cNvGrpSpPr/>
          <p:nvPr/>
        </p:nvGrpSpPr>
        <p:grpSpPr>
          <a:xfrm>
            <a:off x="6757511" y="2760139"/>
            <a:ext cx="2905737" cy="7231916"/>
            <a:chOff x="-820880" y="30626"/>
            <a:chExt cx="3874317" cy="9642554"/>
          </a:xfrm>
        </p:grpSpPr>
        <p:sp>
          <p:nvSpPr>
            <p:cNvPr id="34" name="TextBox 29">
              <a:extLst>
                <a:ext uri="{FF2B5EF4-FFF2-40B4-BE49-F238E27FC236}">
                  <a16:creationId xmlns:a16="http://schemas.microsoft.com/office/drawing/2014/main" id="{90F6A2DB-E317-6293-2F43-196CFF31623B}"/>
                </a:ext>
              </a:extLst>
            </p:cNvPr>
            <p:cNvSpPr txBox="1"/>
            <p:nvPr/>
          </p:nvSpPr>
          <p:spPr>
            <a:xfrm>
              <a:off x="-749053" y="2961942"/>
              <a:ext cx="3802490" cy="67112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4350"/>
                </a:lnSpc>
              </a:pPr>
              <a:r>
                <a:rPr lang="en-US" sz="3200" spc="57" dirty="0">
                  <a:solidFill>
                    <a:srgbClr val="19191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Identify individuals who may require additional support or interventions to maintain their balance and overall </a:t>
              </a:r>
            </a:p>
          </p:txBody>
        </p:sp>
        <p:sp>
          <p:nvSpPr>
            <p:cNvPr id="35" name="TextBox 30">
              <a:extLst>
                <a:ext uri="{FF2B5EF4-FFF2-40B4-BE49-F238E27FC236}">
                  <a16:creationId xmlns:a16="http://schemas.microsoft.com/office/drawing/2014/main" id="{1076ECA7-8129-87DB-E41E-6CBD2AACBAA6}"/>
                </a:ext>
              </a:extLst>
            </p:cNvPr>
            <p:cNvSpPr txBox="1"/>
            <p:nvPr/>
          </p:nvSpPr>
          <p:spPr>
            <a:xfrm>
              <a:off x="-820880" y="30626"/>
              <a:ext cx="3802490" cy="12653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ts val="3740"/>
                </a:lnSpc>
                <a:spcBef>
                  <a:spcPct val="0"/>
                </a:spcBef>
              </a:pPr>
              <a:r>
                <a:rPr lang="en-US" sz="3200" b="1" spc="113" dirty="0">
                  <a:solidFill>
                    <a:srgbClr val="19191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Enhancing Prenatal Care 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00C4FA5-5DD9-FA2B-50B3-CB505AE4F0FB}"/>
              </a:ext>
            </a:extLst>
          </p:cNvPr>
          <p:cNvGrpSpPr/>
          <p:nvPr/>
        </p:nvGrpSpPr>
        <p:grpSpPr>
          <a:xfrm>
            <a:off x="10399038" y="2765334"/>
            <a:ext cx="2736074" cy="6563078"/>
            <a:chOff x="-936401" y="37553"/>
            <a:chExt cx="3648099" cy="8750770"/>
          </a:xfrm>
        </p:grpSpPr>
        <p:sp>
          <p:nvSpPr>
            <p:cNvPr id="32" name="TextBox 32">
              <a:extLst>
                <a:ext uri="{FF2B5EF4-FFF2-40B4-BE49-F238E27FC236}">
                  <a16:creationId xmlns:a16="http://schemas.microsoft.com/office/drawing/2014/main" id="{CD322D9C-E537-0736-7681-3E910AEF5E84}"/>
                </a:ext>
              </a:extLst>
            </p:cNvPr>
            <p:cNvSpPr txBox="1"/>
            <p:nvPr/>
          </p:nvSpPr>
          <p:spPr>
            <a:xfrm>
              <a:off x="-936401" y="2961942"/>
              <a:ext cx="3648099" cy="58263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4290"/>
                </a:lnSpc>
              </a:pPr>
              <a:r>
                <a:rPr lang="en-US" sz="3200" spc="57" dirty="0">
                  <a:solidFill>
                    <a:srgbClr val="19191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Such programs can contribute to reducing the risk of falls and promoting overall physical health during pregnancy</a:t>
              </a:r>
            </a:p>
          </p:txBody>
        </p:sp>
        <p:sp>
          <p:nvSpPr>
            <p:cNvPr id="33" name="TextBox 33">
              <a:extLst>
                <a:ext uri="{FF2B5EF4-FFF2-40B4-BE49-F238E27FC236}">
                  <a16:creationId xmlns:a16="http://schemas.microsoft.com/office/drawing/2014/main" id="{32C5DABE-C5D2-6552-F305-20686538CB5C}"/>
                </a:ext>
              </a:extLst>
            </p:cNvPr>
            <p:cNvSpPr txBox="1"/>
            <p:nvPr/>
          </p:nvSpPr>
          <p:spPr>
            <a:xfrm>
              <a:off x="-936401" y="37553"/>
              <a:ext cx="3648099" cy="25306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ts val="3690"/>
                </a:lnSpc>
                <a:spcBef>
                  <a:spcPct val="0"/>
                </a:spcBef>
              </a:pPr>
              <a:r>
                <a:rPr lang="en-US" sz="3200" b="1" spc="111" dirty="0">
                  <a:solidFill>
                    <a:srgbClr val="19191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Informing Rehabilitation and Exercise Programs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8DB20FC-82CC-5F0B-B012-0479374634DB}"/>
              </a:ext>
            </a:extLst>
          </p:cNvPr>
          <p:cNvGrpSpPr/>
          <p:nvPr/>
        </p:nvGrpSpPr>
        <p:grpSpPr>
          <a:xfrm>
            <a:off x="13652181" y="2711960"/>
            <a:ext cx="3273630" cy="6706861"/>
            <a:chOff x="-1159969" y="-33612"/>
            <a:chExt cx="4364840" cy="8942480"/>
          </a:xfrm>
        </p:grpSpPr>
        <p:sp>
          <p:nvSpPr>
            <p:cNvPr id="30" name="TextBox 35">
              <a:extLst>
                <a:ext uri="{FF2B5EF4-FFF2-40B4-BE49-F238E27FC236}">
                  <a16:creationId xmlns:a16="http://schemas.microsoft.com/office/drawing/2014/main" id="{FF93E718-D337-5731-27EC-834AFC313362}"/>
                </a:ext>
              </a:extLst>
            </p:cNvPr>
            <p:cNvSpPr txBox="1"/>
            <p:nvPr/>
          </p:nvSpPr>
          <p:spPr>
            <a:xfrm>
              <a:off x="-972572" y="2961942"/>
              <a:ext cx="4177443" cy="59469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4350"/>
                </a:lnSpc>
              </a:pPr>
              <a:r>
                <a:rPr lang="en-US" sz="3200" spc="57" dirty="0">
                  <a:solidFill>
                    <a:srgbClr val="19191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It can contribute to a better understanding of the underlying mechanisms involved in balance changes during pregnancy </a:t>
              </a:r>
            </a:p>
          </p:txBody>
        </p:sp>
        <p:sp>
          <p:nvSpPr>
            <p:cNvPr id="31" name="TextBox 36">
              <a:extLst>
                <a:ext uri="{FF2B5EF4-FFF2-40B4-BE49-F238E27FC236}">
                  <a16:creationId xmlns:a16="http://schemas.microsoft.com/office/drawing/2014/main" id="{975CD64C-560E-D998-969D-6B5CFDF10326}"/>
                </a:ext>
              </a:extLst>
            </p:cNvPr>
            <p:cNvSpPr txBox="1"/>
            <p:nvPr/>
          </p:nvSpPr>
          <p:spPr>
            <a:xfrm>
              <a:off x="-1159969" y="-33612"/>
              <a:ext cx="4177443" cy="18979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ctr">
                <a:lnSpc>
                  <a:spcPts val="3740"/>
                </a:lnSpc>
                <a:spcBef>
                  <a:spcPct val="0"/>
                </a:spcBef>
              </a:pPr>
              <a:r>
                <a:rPr lang="en-US" sz="3200" b="1" spc="113" dirty="0">
                  <a:solidFill>
                    <a:srgbClr val="19191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Advancing Research and Knowledge </a:t>
              </a:r>
            </a:p>
          </p:txBody>
        </p:sp>
      </p:grpSp>
      <p:sp>
        <p:nvSpPr>
          <p:cNvPr id="14" name="TextBox 38">
            <a:extLst>
              <a:ext uri="{FF2B5EF4-FFF2-40B4-BE49-F238E27FC236}">
                <a16:creationId xmlns:a16="http://schemas.microsoft.com/office/drawing/2014/main" id="{6F5B229A-7747-3E06-F366-CF470B34FBC1}"/>
              </a:ext>
            </a:extLst>
          </p:cNvPr>
          <p:cNvSpPr txBox="1"/>
          <p:nvPr/>
        </p:nvSpPr>
        <p:spPr>
          <a:xfrm>
            <a:off x="9973" y="4851964"/>
            <a:ext cx="3158672" cy="3647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balance and force distribution vary across different trimesters of pregnancy and under different visual conditions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C8D8B6D-A141-1613-7AAC-E5471965DD69}"/>
              </a:ext>
            </a:extLst>
          </p:cNvPr>
          <p:cNvGrpSpPr/>
          <p:nvPr/>
        </p:nvGrpSpPr>
        <p:grpSpPr>
          <a:xfrm>
            <a:off x="1103804" y="1531904"/>
            <a:ext cx="631437" cy="634268"/>
            <a:chOff x="13086" y="0"/>
            <a:chExt cx="940987" cy="945205"/>
          </a:xfrm>
        </p:grpSpPr>
        <p:sp>
          <p:nvSpPr>
            <p:cNvPr id="28" name="Freeform 40">
              <a:extLst>
                <a:ext uri="{FF2B5EF4-FFF2-40B4-BE49-F238E27FC236}">
                  <a16:creationId xmlns:a16="http://schemas.microsoft.com/office/drawing/2014/main" id="{E4544D2C-2032-44F8-337E-F59061E02B02}"/>
                </a:ext>
              </a:extLst>
            </p:cNvPr>
            <p:cNvSpPr/>
            <p:nvPr/>
          </p:nvSpPr>
          <p:spPr>
            <a:xfrm>
              <a:off x="13086" y="0"/>
              <a:ext cx="940987" cy="945205"/>
            </a:xfrm>
            <a:custGeom>
              <a:avLst/>
              <a:gdLst/>
              <a:ahLst/>
              <a:cxnLst/>
              <a:rect l="l" t="t" r="r" b="b"/>
              <a:pathLst>
                <a:path w="940987" h="945205">
                  <a:moveTo>
                    <a:pt x="470493" y="0"/>
                  </a:moveTo>
                  <a:cubicBezTo>
                    <a:pt x="730679" y="1164"/>
                    <a:pt x="940987" y="212414"/>
                    <a:pt x="940987" y="472602"/>
                  </a:cubicBezTo>
                  <a:cubicBezTo>
                    <a:pt x="940987" y="732791"/>
                    <a:pt x="730679" y="944041"/>
                    <a:pt x="470493" y="945205"/>
                  </a:cubicBezTo>
                  <a:cubicBezTo>
                    <a:pt x="210307" y="944041"/>
                    <a:pt x="0" y="732791"/>
                    <a:pt x="0" y="472602"/>
                  </a:cubicBezTo>
                  <a:cubicBezTo>
                    <a:pt x="0" y="212414"/>
                    <a:pt x="210307" y="1164"/>
                    <a:pt x="470493" y="0"/>
                  </a:cubicBezTo>
                  <a:close/>
                </a:path>
              </a:pathLst>
            </a:custGeom>
            <a:solidFill>
              <a:srgbClr val="7CD4D2"/>
            </a:solidFill>
          </p:spPr>
        </p:sp>
        <p:sp>
          <p:nvSpPr>
            <p:cNvPr id="29" name="TextBox 41">
              <a:extLst>
                <a:ext uri="{FF2B5EF4-FFF2-40B4-BE49-F238E27FC236}">
                  <a16:creationId xmlns:a16="http://schemas.microsoft.com/office/drawing/2014/main" id="{C4C9982F-ECBD-AC7B-495C-BE6BE5FBF94E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Aileron Regular Bold" panose="00000500000000000000"/>
                </a:rPr>
                <a:t>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CB1A09-ECF4-7681-5D94-5203D24D41DC}"/>
              </a:ext>
            </a:extLst>
          </p:cNvPr>
          <p:cNvGrpSpPr/>
          <p:nvPr/>
        </p:nvGrpSpPr>
        <p:grpSpPr>
          <a:xfrm>
            <a:off x="4620405" y="1531904"/>
            <a:ext cx="631437" cy="634268"/>
            <a:chOff x="13086" y="0"/>
            <a:chExt cx="940987" cy="945205"/>
          </a:xfrm>
        </p:grpSpPr>
        <p:sp>
          <p:nvSpPr>
            <p:cNvPr id="26" name="Freeform 43">
              <a:extLst>
                <a:ext uri="{FF2B5EF4-FFF2-40B4-BE49-F238E27FC236}">
                  <a16:creationId xmlns:a16="http://schemas.microsoft.com/office/drawing/2014/main" id="{E726A3A7-CE10-49CE-BD26-AF298BBAFA56}"/>
                </a:ext>
              </a:extLst>
            </p:cNvPr>
            <p:cNvSpPr/>
            <p:nvPr/>
          </p:nvSpPr>
          <p:spPr>
            <a:xfrm>
              <a:off x="13086" y="0"/>
              <a:ext cx="940987" cy="945205"/>
            </a:xfrm>
            <a:custGeom>
              <a:avLst/>
              <a:gdLst/>
              <a:ahLst/>
              <a:cxnLst/>
              <a:rect l="l" t="t" r="r" b="b"/>
              <a:pathLst>
                <a:path w="940987" h="945205">
                  <a:moveTo>
                    <a:pt x="470493" y="0"/>
                  </a:moveTo>
                  <a:cubicBezTo>
                    <a:pt x="730679" y="1164"/>
                    <a:pt x="940987" y="212414"/>
                    <a:pt x="940987" y="472602"/>
                  </a:cubicBezTo>
                  <a:cubicBezTo>
                    <a:pt x="940987" y="732791"/>
                    <a:pt x="730679" y="944041"/>
                    <a:pt x="470493" y="945205"/>
                  </a:cubicBezTo>
                  <a:cubicBezTo>
                    <a:pt x="210307" y="944041"/>
                    <a:pt x="0" y="732791"/>
                    <a:pt x="0" y="472602"/>
                  </a:cubicBezTo>
                  <a:cubicBezTo>
                    <a:pt x="0" y="212414"/>
                    <a:pt x="210307" y="1164"/>
                    <a:pt x="470493" y="0"/>
                  </a:cubicBezTo>
                  <a:close/>
                </a:path>
              </a:pathLst>
            </a:custGeom>
            <a:solidFill>
              <a:srgbClr val="4AB1B4"/>
            </a:solidFill>
          </p:spPr>
        </p:sp>
        <p:sp>
          <p:nvSpPr>
            <p:cNvPr id="27" name="TextBox 44">
              <a:extLst>
                <a:ext uri="{FF2B5EF4-FFF2-40B4-BE49-F238E27FC236}">
                  <a16:creationId xmlns:a16="http://schemas.microsoft.com/office/drawing/2014/main" id="{8423FBBF-A47E-1CC7-EC1D-8EC7398DAEDD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Aileron Regular Bold" panose="00000500000000000000"/>
                </a:rPr>
                <a:t>2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F08443B-5418-A3A1-4529-CB1F6E419011}"/>
              </a:ext>
            </a:extLst>
          </p:cNvPr>
          <p:cNvGrpSpPr/>
          <p:nvPr/>
        </p:nvGrpSpPr>
        <p:grpSpPr>
          <a:xfrm>
            <a:off x="7867727" y="1531904"/>
            <a:ext cx="631437" cy="634268"/>
            <a:chOff x="13086" y="0"/>
            <a:chExt cx="940987" cy="945205"/>
          </a:xfrm>
        </p:grpSpPr>
        <p:sp>
          <p:nvSpPr>
            <p:cNvPr id="24" name="Freeform 46">
              <a:extLst>
                <a:ext uri="{FF2B5EF4-FFF2-40B4-BE49-F238E27FC236}">
                  <a16:creationId xmlns:a16="http://schemas.microsoft.com/office/drawing/2014/main" id="{65FAA765-D441-E14D-F4C5-A35B2F3B58E3}"/>
                </a:ext>
              </a:extLst>
            </p:cNvPr>
            <p:cNvSpPr/>
            <p:nvPr/>
          </p:nvSpPr>
          <p:spPr>
            <a:xfrm>
              <a:off x="13086" y="0"/>
              <a:ext cx="940987" cy="945205"/>
            </a:xfrm>
            <a:custGeom>
              <a:avLst/>
              <a:gdLst/>
              <a:ahLst/>
              <a:cxnLst/>
              <a:rect l="l" t="t" r="r" b="b"/>
              <a:pathLst>
                <a:path w="940987" h="945205">
                  <a:moveTo>
                    <a:pt x="470493" y="0"/>
                  </a:moveTo>
                  <a:cubicBezTo>
                    <a:pt x="730679" y="1164"/>
                    <a:pt x="940987" y="212414"/>
                    <a:pt x="940987" y="472602"/>
                  </a:cubicBezTo>
                  <a:cubicBezTo>
                    <a:pt x="940987" y="732791"/>
                    <a:pt x="730679" y="944041"/>
                    <a:pt x="470493" y="945205"/>
                  </a:cubicBezTo>
                  <a:cubicBezTo>
                    <a:pt x="210307" y="944041"/>
                    <a:pt x="0" y="732791"/>
                    <a:pt x="0" y="472602"/>
                  </a:cubicBezTo>
                  <a:cubicBezTo>
                    <a:pt x="0" y="212414"/>
                    <a:pt x="210307" y="1164"/>
                    <a:pt x="470493" y="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id="25" name="TextBox 47">
              <a:extLst>
                <a:ext uri="{FF2B5EF4-FFF2-40B4-BE49-F238E27FC236}">
                  <a16:creationId xmlns:a16="http://schemas.microsoft.com/office/drawing/2014/main" id="{D44C5C44-75F6-8CA9-F7DF-A7DFCDA9915F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3360"/>
                </a:lnSpc>
              </a:pPr>
              <a:r>
                <a:rPr lang="en-US" sz="2400" dirty="0">
                  <a:solidFill>
                    <a:srgbClr val="FFFFFF"/>
                  </a:solidFill>
                  <a:latin typeface="Aileron Regular Bold" panose="00000500000000000000"/>
                </a:rPr>
                <a:t>3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C90A2B2-C07C-FED1-5D3C-52165FC606BE}"/>
              </a:ext>
            </a:extLst>
          </p:cNvPr>
          <p:cNvGrpSpPr/>
          <p:nvPr/>
        </p:nvGrpSpPr>
        <p:grpSpPr>
          <a:xfrm>
            <a:off x="11281570" y="1531904"/>
            <a:ext cx="631437" cy="634268"/>
            <a:chOff x="13086" y="0"/>
            <a:chExt cx="940987" cy="945205"/>
          </a:xfrm>
        </p:grpSpPr>
        <p:sp>
          <p:nvSpPr>
            <p:cNvPr id="22" name="Freeform 49">
              <a:extLst>
                <a:ext uri="{FF2B5EF4-FFF2-40B4-BE49-F238E27FC236}">
                  <a16:creationId xmlns:a16="http://schemas.microsoft.com/office/drawing/2014/main" id="{C4E39F90-A3B8-5B06-0827-E8F4E9CDDDC3}"/>
                </a:ext>
              </a:extLst>
            </p:cNvPr>
            <p:cNvSpPr/>
            <p:nvPr/>
          </p:nvSpPr>
          <p:spPr>
            <a:xfrm>
              <a:off x="13086" y="0"/>
              <a:ext cx="940987" cy="945205"/>
            </a:xfrm>
            <a:custGeom>
              <a:avLst/>
              <a:gdLst/>
              <a:ahLst/>
              <a:cxnLst/>
              <a:rect l="l" t="t" r="r" b="b"/>
              <a:pathLst>
                <a:path w="940987" h="945205">
                  <a:moveTo>
                    <a:pt x="470493" y="0"/>
                  </a:moveTo>
                  <a:cubicBezTo>
                    <a:pt x="730679" y="1164"/>
                    <a:pt x="940987" y="212414"/>
                    <a:pt x="940987" y="472602"/>
                  </a:cubicBezTo>
                  <a:cubicBezTo>
                    <a:pt x="940987" y="732791"/>
                    <a:pt x="730679" y="944041"/>
                    <a:pt x="470493" y="945205"/>
                  </a:cubicBezTo>
                  <a:cubicBezTo>
                    <a:pt x="210307" y="944041"/>
                    <a:pt x="0" y="732791"/>
                    <a:pt x="0" y="472602"/>
                  </a:cubicBezTo>
                  <a:cubicBezTo>
                    <a:pt x="0" y="212414"/>
                    <a:pt x="210307" y="1164"/>
                    <a:pt x="470493" y="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id="23" name="TextBox 50">
              <a:extLst>
                <a:ext uri="{FF2B5EF4-FFF2-40B4-BE49-F238E27FC236}">
                  <a16:creationId xmlns:a16="http://schemas.microsoft.com/office/drawing/2014/main" id="{6061BC65-1D89-EAA1-DF04-266F0C05977E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Aileron Regular Bold" panose="00000500000000000000"/>
                </a:rPr>
                <a:t>4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C16272F-B452-CDCE-F7CA-4070A858FCD0}"/>
              </a:ext>
            </a:extLst>
          </p:cNvPr>
          <p:cNvGrpSpPr/>
          <p:nvPr/>
        </p:nvGrpSpPr>
        <p:grpSpPr>
          <a:xfrm>
            <a:off x="14702389" y="1531904"/>
            <a:ext cx="631437" cy="634268"/>
            <a:chOff x="13086" y="0"/>
            <a:chExt cx="940987" cy="945205"/>
          </a:xfrm>
        </p:grpSpPr>
        <p:sp>
          <p:nvSpPr>
            <p:cNvPr id="20" name="Freeform 52">
              <a:extLst>
                <a:ext uri="{FF2B5EF4-FFF2-40B4-BE49-F238E27FC236}">
                  <a16:creationId xmlns:a16="http://schemas.microsoft.com/office/drawing/2014/main" id="{23388439-A6AC-C5AF-847B-3532492CB6E9}"/>
                </a:ext>
              </a:extLst>
            </p:cNvPr>
            <p:cNvSpPr/>
            <p:nvPr/>
          </p:nvSpPr>
          <p:spPr>
            <a:xfrm>
              <a:off x="13086" y="0"/>
              <a:ext cx="940987" cy="945205"/>
            </a:xfrm>
            <a:custGeom>
              <a:avLst/>
              <a:gdLst/>
              <a:ahLst/>
              <a:cxnLst/>
              <a:rect l="l" t="t" r="r" b="b"/>
              <a:pathLst>
                <a:path w="940987" h="945205">
                  <a:moveTo>
                    <a:pt x="470493" y="0"/>
                  </a:moveTo>
                  <a:cubicBezTo>
                    <a:pt x="730679" y="1164"/>
                    <a:pt x="940987" y="212414"/>
                    <a:pt x="940987" y="472602"/>
                  </a:cubicBezTo>
                  <a:cubicBezTo>
                    <a:pt x="940987" y="732791"/>
                    <a:pt x="730679" y="944041"/>
                    <a:pt x="470493" y="945205"/>
                  </a:cubicBezTo>
                  <a:cubicBezTo>
                    <a:pt x="210307" y="944041"/>
                    <a:pt x="0" y="732791"/>
                    <a:pt x="0" y="472602"/>
                  </a:cubicBezTo>
                  <a:cubicBezTo>
                    <a:pt x="0" y="212414"/>
                    <a:pt x="210307" y="1164"/>
                    <a:pt x="470493" y="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id="21" name="TextBox 53">
              <a:extLst>
                <a:ext uri="{FF2B5EF4-FFF2-40B4-BE49-F238E27FC236}">
                  <a16:creationId xmlns:a16="http://schemas.microsoft.com/office/drawing/2014/main" id="{C0140B09-C115-45FD-A0E4-9F401AE8D7CA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Aileron Regular Bold" panose="00000500000000000000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5623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3">
            <a:extLst>
              <a:ext uri="{FF2B5EF4-FFF2-40B4-BE49-F238E27FC236}">
                <a16:creationId xmlns:a16="http://schemas.microsoft.com/office/drawing/2014/main" id="{89C20B11-5C55-93A1-B97B-A403F1EC1492}"/>
              </a:ext>
            </a:extLst>
          </p:cNvPr>
          <p:cNvSpPr/>
          <p:nvPr/>
        </p:nvSpPr>
        <p:spPr>
          <a:xfrm rot="-10800000">
            <a:off x="13130153" y="3294991"/>
            <a:ext cx="6735638" cy="6992009"/>
          </a:xfrm>
          <a:custGeom>
            <a:avLst/>
            <a:gdLst/>
            <a:ahLst/>
            <a:cxnLst/>
            <a:rect l="l" t="t" r="r" b="b"/>
            <a:pathLst>
              <a:path w="6735638" h="6992009">
                <a:moveTo>
                  <a:pt x="0" y="0"/>
                </a:moveTo>
                <a:lnTo>
                  <a:pt x="6735639" y="0"/>
                </a:lnTo>
                <a:lnTo>
                  <a:pt x="6735639" y="6992009"/>
                </a:lnTo>
                <a:lnTo>
                  <a:pt x="0" y="69920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160"/>
            </a:stretch>
          </a:blipFill>
        </p:spPr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DEB1F30-EF0D-96E1-17BF-663C9FA029D8}"/>
              </a:ext>
            </a:extLst>
          </p:cNvPr>
          <p:cNvGrpSpPr/>
          <p:nvPr/>
        </p:nvGrpSpPr>
        <p:grpSpPr>
          <a:xfrm>
            <a:off x="1915811" y="1422145"/>
            <a:ext cx="3456796" cy="4031527"/>
            <a:chOff x="0" y="0"/>
            <a:chExt cx="892701" cy="913146"/>
          </a:xfrm>
        </p:grpSpPr>
        <p:sp>
          <p:nvSpPr>
            <p:cNvPr id="49" name="Freeform 3">
              <a:extLst>
                <a:ext uri="{FF2B5EF4-FFF2-40B4-BE49-F238E27FC236}">
                  <a16:creationId xmlns:a16="http://schemas.microsoft.com/office/drawing/2014/main" id="{849AF479-8CEB-39EF-E56B-4F2E1411D28F}"/>
                </a:ext>
              </a:extLst>
            </p:cNvPr>
            <p:cNvSpPr/>
            <p:nvPr/>
          </p:nvSpPr>
          <p:spPr>
            <a:xfrm>
              <a:off x="0" y="0"/>
              <a:ext cx="892701" cy="913146"/>
            </a:xfrm>
            <a:custGeom>
              <a:avLst/>
              <a:gdLst/>
              <a:ahLst/>
              <a:cxnLst/>
              <a:rect l="l" t="t" r="r" b="b"/>
              <a:pathLst>
                <a:path w="892701" h="913146">
                  <a:moveTo>
                    <a:pt x="0" y="0"/>
                  </a:moveTo>
                  <a:lnTo>
                    <a:pt x="892701" y="0"/>
                  </a:lnTo>
                  <a:lnTo>
                    <a:pt x="892701" y="913146"/>
                  </a:lnTo>
                  <a:lnTo>
                    <a:pt x="0" y="913146"/>
                  </a:lnTo>
                  <a:close/>
                </a:path>
              </a:pathLst>
            </a:custGeom>
            <a:solidFill>
              <a:srgbClr val="7CD4D2"/>
            </a:solidFill>
          </p:spPr>
        </p:sp>
        <p:sp>
          <p:nvSpPr>
            <p:cNvPr id="50" name="TextBox 4">
              <a:extLst>
                <a:ext uri="{FF2B5EF4-FFF2-40B4-BE49-F238E27FC236}">
                  <a16:creationId xmlns:a16="http://schemas.microsoft.com/office/drawing/2014/main" id="{935FB14E-72BA-6D6A-C7C2-27BF7A886C77}"/>
                </a:ext>
              </a:extLst>
            </p:cNvPr>
            <p:cNvSpPr txBox="1"/>
            <p:nvPr/>
          </p:nvSpPr>
          <p:spPr>
            <a:xfrm>
              <a:off x="48064" y="29092"/>
              <a:ext cx="812800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3640"/>
                </a:lnSpc>
              </a:pPr>
              <a:r>
                <a:rPr lang="en-US" sz="2800" spc="234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Knowledge of Pregnancy-Related Balance Changes: </a:t>
              </a:r>
            </a:p>
            <a:p>
              <a:pPr algn="ctr">
                <a:lnSpc>
                  <a:spcPts val="3360"/>
                </a:lnSpc>
              </a:pPr>
              <a:r>
                <a:rPr lang="en-US" sz="2800" spc="216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How pregnancy affects postural control. 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9D96C1D-3C79-D574-33A7-3B383D0E3FCC}"/>
              </a:ext>
            </a:extLst>
          </p:cNvPr>
          <p:cNvGrpSpPr/>
          <p:nvPr/>
        </p:nvGrpSpPr>
        <p:grpSpPr>
          <a:xfrm>
            <a:off x="5556031" y="1432203"/>
            <a:ext cx="3484953" cy="4293714"/>
            <a:chOff x="0" y="0"/>
            <a:chExt cx="892701" cy="1123872"/>
          </a:xfrm>
        </p:grpSpPr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87CFC59C-D9AC-7A1F-FD57-535E2DEA9E9B}"/>
                </a:ext>
              </a:extLst>
            </p:cNvPr>
            <p:cNvSpPr/>
            <p:nvPr/>
          </p:nvSpPr>
          <p:spPr>
            <a:xfrm>
              <a:off x="0" y="0"/>
              <a:ext cx="892701" cy="1123872"/>
            </a:xfrm>
            <a:custGeom>
              <a:avLst/>
              <a:gdLst/>
              <a:ahLst/>
              <a:cxnLst/>
              <a:rect l="l" t="t" r="r" b="b"/>
              <a:pathLst>
                <a:path w="892701" h="1123872">
                  <a:moveTo>
                    <a:pt x="0" y="0"/>
                  </a:moveTo>
                  <a:lnTo>
                    <a:pt x="892701" y="0"/>
                  </a:lnTo>
                  <a:lnTo>
                    <a:pt x="892701" y="1123872"/>
                  </a:lnTo>
                  <a:lnTo>
                    <a:pt x="0" y="1123872"/>
                  </a:lnTo>
                  <a:close/>
                </a:path>
              </a:pathLst>
            </a:custGeom>
            <a:solidFill>
              <a:srgbClr val="4AB1B4"/>
            </a:solidFill>
          </p:spPr>
        </p:sp>
        <p:sp>
          <p:nvSpPr>
            <p:cNvPr id="53" name="TextBox 10">
              <a:extLst>
                <a:ext uri="{FF2B5EF4-FFF2-40B4-BE49-F238E27FC236}">
                  <a16:creationId xmlns:a16="http://schemas.microsoft.com/office/drawing/2014/main" id="{465A7F70-A334-8A89-CBA1-1EB0693FF061}"/>
                </a:ext>
              </a:extLst>
            </p:cNvPr>
            <p:cNvSpPr txBox="1"/>
            <p:nvPr/>
          </p:nvSpPr>
          <p:spPr>
            <a:xfrm>
              <a:off x="41662" y="270262"/>
              <a:ext cx="812800" cy="596566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3640"/>
                </a:lnSpc>
              </a:pPr>
              <a:r>
                <a:rPr lang="en-US" sz="2800" spc="234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Identification of Balance Deficits:</a:t>
              </a:r>
            </a:p>
            <a:p>
              <a:pPr algn="ctr">
                <a:lnSpc>
                  <a:spcPts val="3360"/>
                </a:lnSpc>
              </a:pPr>
              <a:r>
                <a:rPr lang="en-US" sz="2800" spc="216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Pinpoint specific periods or situations where balance control may be compromised. 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F16F4DB-87A5-7894-56E4-225C03654EB0}"/>
              </a:ext>
            </a:extLst>
          </p:cNvPr>
          <p:cNvGrpSpPr/>
          <p:nvPr/>
        </p:nvGrpSpPr>
        <p:grpSpPr>
          <a:xfrm>
            <a:off x="5576445" y="379556"/>
            <a:ext cx="3445470" cy="3209352"/>
            <a:chOff x="0" y="-47625"/>
            <a:chExt cx="900955" cy="860425"/>
          </a:xfrm>
        </p:grpSpPr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B711A2B0-249E-D7EF-85BD-5A1EF844FE33}"/>
                </a:ext>
              </a:extLst>
            </p:cNvPr>
            <p:cNvSpPr/>
            <p:nvPr/>
          </p:nvSpPr>
          <p:spPr>
            <a:xfrm>
              <a:off x="0" y="0"/>
              <a:ext cx="900955" cy="239514"/>
            </a:xfrm>
            <a:custGeom>
              <a:avLst/>
              <a:gdLst/>
              <a:ahLst/>
              <a:cxnLst/>
              <a:rect l="l" t="t" r="r" b="b"/>
              <a:pathLst>
                <a:path w="892701" h="239514">
                  <a:moveTo>
                    <a:pt x="0" y="0"/>
                  </a:moveTo>
                  <a:lnTo>
                    <a:pt x="892701" y="0"/>
                  </a:lnTo>
                  <a:lnTo>
                    <a:pt x="892701" y="239514"/>
                  </a:lnTo>
                  <a:lnTo>
                    <a:pt x="0" y="239514"/>
                  </a:lnTo>
                  <a:close/>
                </a:path>
              </a:pathLst>
            </a:custGeom>
            <a:solidFill>
              <a:srgbClr val="D2F1F1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800" dirty="0"/>
            </a:p>
          </p:txBody>
        </p:sp>
        <p:sp>
          <p:nvSpPr>
            <p:cNvPr id="56" name="TextBox 13">
              <a:extLst>
                <a:ext uri="{FF2B5EF4-FFF2-40B4-BE49-F238E27FC236}">
                  <a16:creationId xmlns:a16="http://schemas.microsoft.com/office/drawing/2014/main" id="{CBFACBF2-4673-1BDD-E3BC-270F0407E182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3360"/>
                </a:lnSpc>
              </a:pPr>
              <a:endParaRPr lang="en-US" sz="2400" spc="216" dirty="0">
                <a:solidFill>
                  <a:srgbClr val="4AB1B4"/>
                </a:solidFill>
                <a:latin typeface="Aileron Regular Bold Italics" panose="0000080000000000000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905997E-A2CE-9555-5DDC-26B4FDE0BB4F}"/>
              </a:ext>
            </a:extLst>
          </p:cNvPr>
          <p:cNvGrpSpPr/>
          <p:nvPr/>
        </p:nvGrpSpPr>
        <p:grpSpPr>
          <a:xfrm rot="5400000">
            <a:off x="4868518" y="2989848"/>
            <a:ext cx="921762" cy="748932"/>
            <a:chOff x="0" y="0"/>
            <a:chExt cx="812800" cy="660400"/>
          </a:xfrm>
        </p:grpSpPr>
        <p:sp>
          <p:nvSpPr>
            <p:cNvPr id="58" name="Freeform 15">
              <a:extLst>
                <a:ext uri="{FF2B5EF4-FFF2-40B4-BE49-F238E27FC236}">
                  <a16:creationId xmlns:a16="http://schemas.microsoft.com/office/drawing/2014/main" id="{5D48DE71-AD15-6631-4E89-132ED119518B}"/>
                </a:ext>
              </a:extLst>
            </p:cNvPr>
            <p:cNvSpPr/>
            <p:nvPr/>
          </p:nvSpPr>
          <p:spPr>
            <a:xfrm>
              <a:off x="0" y="0"/>
              <a:ext cx="812800" cy="328133"/>
            </a:xfrm>
            <a:custGeom>
              <a:avLst/>
              <a:gdLst/>
              <a:ahLst/>
              <a:cxnLst/>
              <a:rect l="l" t="t" r="r" b="b"/>
              <a:pathLst>
                <a:path w="812800" h="328133">
                  <a:moveTo>
                    <a:pt x="406400" y="0"/>
                  </a:moveTo>
                  <a:lnTo>
                    <a:pt x="812800" y="328133"/>
                  </a:lnTo>
                  <a:lnTo>
                    <a:pt x="0" y="32813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CD4D2"/>
            </a:solidFill>
          </p:spPr>
        </p:sp>
        <p:sp>
          <p:nvSpPr>
            <p:cNvPr id="59" name="TextBox 16">
              <a:extLst>
                <a:ext uri="{FF2B5EF4-FFF2-40B4-BE49-F238E27FC236}">
                  <a16:creationId xmlns:a16="http://schemas.microsoft.com/office/drawing/2014/main" id="{F1FB2917-8DD4-DE58-4041-67DA40A427A4}"/>
                </a:ext>
              </a:extLst>
            </p:cNvPr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06489CE-4B64-11F0-ADB7-1F35774D12FD}"/>
              </a:ext>
            </a:extLst>
          </p:cNvPr>
          <p:cNvGrpSpPr/>
          <p:nvPr/>
        </p:nvGrpSpPr>
        <p:grpSpPr>
          <a:xfrm>
            <a:off x="9328514" y="1357368"/>
            <a:ext cx="4352356" cy="3810000"/>
            <a:chOff x="0" y="0"/>
            <a:chExt cx="1146300" cy="1003457"/>
          </a:xfrm>
        </p:grpSpPr>
        <p:sp>
          <p:nvSpPr>
            <p:cNvPr id="61" name="Freeform 18">
              <a:extLst>
                <a:ext uri="{FF2B5EF4-FFF2-40B4-BE49-F238E27FC236}">
                  <a16:creationId xmlns:a16="http://schemas.microsoft.com/office/drawing/2014/main" id="{EC7605EF-0BE0-E1D1-4DE9-9A00D5667C35}"/>
                </a:ext>
              </a:extLst>
            </p:cNvPr>
            <p:cNvSpPr/>
            <p:nvPr/>
          </p:nvSpPr>
          <p:spPr>
            <a:xfrm>
              <a:off x="0" y="0"/>
              <a:ext cx="1146300" cy="1003457"/>
            </a:xfrm>
            <a:custGeom>
              <a:avLst/>
              <a:gdLst/>
              <a:ahLst/>
              <a:cxnLst/>
              <a:rect l="l" t="t" r="r" b="b"/>
              <a:pathLst>
                <a:path w="1146300" h="1003457">
                  <a:moveTo>
                    <a:pt x="0" y="0"/>
                  </a:moveTo>
                  <a:lnTo>
                    <a:pt x="1146300" y="0"/>
                  </a:lnTo>
                  <a:lnTo>
                    <a:pt x="1146300" y="1003457"/>
                  </a:lnTo>
                  <a:lnTo>
                    <a:pt x="0" y="1003457"/>
                  </a:ln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id="62" name="TextBox 19">
              <a:extLst>
                <a:ext uri="{FF2B5EF4-FFF2-40B4-BE49-F238E27FC236}">
                  <a16:creationId xmlns:a16="http://schemas.microsoft.com/office/drawing/2014/main" id="{66D49DC7-7B07-D0D9-87DC-885CF678496F}"/>
                </a:ext>
              </a:extLst>
            </p:cNvPr>
            <p:cNvSpPr txBox="1"/>
            <p:nvPr/>
          </p:nvSpPr>
          <p:spPr>
            <a:xfrm>
              <a:off x="47215" y="68375"/>
              <a:ext cx="1051870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3640"/>
                </a:lnSpc>
              </a:pPr>
              <a:r>
                <a:rPr lang="en-US" sz="2800" spc="234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Informing Clinical Practice:</a:t>
              </a:r>
            </a:p>
            <a:p>
              <a:pPr algn="ctr">
                <a:lnSpc>
                  <a:spcPts val="3360"/>
                </a:lnSpc>
              </a:pPr>
              <a:r>
                <a:rPr lang="en-US" sz="2800" spc="216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Guide  evaluations, interventions, and recommendations for maintaining balance and preventing falls during pregnancy. 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4E01B75-9AD3-E16C-6CA7-B3362CCC34D4}"/>
              </a:ext>
            </a:extLst>
          </p:cNvPr>
          <p:cNvGrpSpPr/>
          <p:nvPr/>
        </p:nvGrpSpPr>
        <p:grpSpPr>
          <a:xfrm>
            <a:off x="9328514" y="321985"/>
            <a:ext cx="4352356" cy="3266924"/>
            <a:chOff x="0" y="-47625"/>
            <a:chExt cx="1146300" cy="860425"/>
          </a:xfrm>
        </p:grpSpPr>
        <p:sp>
          <p:nvSpPr>
            <p:cNvPr id="64" name="Freeform 21">
              <a:extLst>
                <a:ext uri="{FF2B5EF4-FFF2-40B4-BE49-F238E27FC236}">
                  <a16:creationId xmlns:a16="http://schemas.microsoft.com/office/drawing/2014/main" id="{2C3AA320-37D7-F6E8-5A1C-6842000EAA74}"/>
                </a:ext>
              </a:extLst>
            </p:cNvPr>
            <p:cNvSpPr/>
            <p:nvPr/>
          </p:nvSpPr>
          <p:spPr>
            <a:xfrm>
              <a:off x="0" y="0"/>
              <a:ext cx="1146300" cy="239514"/>
            </a:xfrm>
            <a:custGeom>
              <a:avLst/>
              <a:gdLst/>
              <a:ahLst/>
              <a:cxnLst/>
              <a:rect l="l" t="t" r="r" b="b"/>
              <a:pathLst>
                <a:path w="1146300" h="239514">
                  <a:moveTo>
                    <a:pt x="0" y="0"/>
                  </a:moveTo>
                  <a:lnTo>
                    <a:pt x="1146300" y="0"/>
                  </a:lnTo>
                  <a:lnTo>
                    <a:pt x="1146300" y="239514"/>
                  </a:lnTo>
                  <a:lnTo>
                    <a:pt x="0" y="239514"/>
                  </a:lnTo>
                  <a:close/>
                </a:path>
              </a:pathLst>
            </a:custGeom>
            <a:solidFill>
              <a:srgbClr val="D3F2FB"/>
            </a:solidFill>
          </p:spPr>
        </p:sp>
        <p:sp>
          <p:nvSpPr>
            <p:cNvPr id="65" name="TextBox 22">
              <a:extLst>
                <a:ext uri="{FF2B5EF4-FFF2-40B4-BE49-F238E27FC236}">
                  <a16:creationId xmlns:a16="http://schemas.microsoft.com/office/drawing/2014/main" id="{F223E4CD-F75B-3B28-F157-FEE5A2C5C707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3360"/>
                </a:lnSpc>
              </a:pPr>
              <a:endParaRPr lang="en-US" sz="2400" spc="216" dirty="0">
                <a:solidFill>
                  <a:srgbClr val="37C9EF"/>
                </a:solidFill>
                <a:latin typeface="Aileron Regular Bold Italics" panose="0000080000000000000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8ECA328-A3EF-BE57-3125-BE8EE88125A4}"/>
              </a:ext>
            </a:extLst>
          </p:cNvPr>
          <p:cNvGrpSpPr/>
          <p:nvPr/>
        </p:nvGrpSpPr>
        <p:grpSpPr>
          <a:xfrm rot="5400000">
            <a:off x="8568193" y="2989848"/>
            <a:ext cx="921762" cy="748932"/>
            <a:chOff x="0" y="0"/>
            <a:chExt cx="812800" cy="660400"/>
          </a:xfrm>
        </p:grpSpPr>
        <p:sp>
          <p:nvSpPr>
            <p:cNvPr id="67" name="Freeform 24">
              <a:extLst>
                <a:ext uri="{FF2B5EF4-FFF2-40B4-BE49-F238E27FC236}">
                  <a16:creationId xmlns:a16="http://schemas.microsoft.com/office/drawing/2014/main" id="{3C1425ED-53BB-88E9-C3F7-5E9EEC99456C}"/>
                </a:ext>
              </a:extLst>
            </p:cNvPr>
            <p:cNvSpPr/>
            <p:nvPr/>
          </p:nvSpPr>
          <p:spPr>
            <a:xfrm>
              <a:off x="0" y="0"/>
              <a:ext cx="812800" cy="328133"/>
            </a:xfrm>
            <a:custGeom>
              <a:avLst/>
              <a:gdLst/>
              <a:ahLst/>
              <a:cxnLst/>
              <a:rect l="l" t="t" r="r" b="b"/>
              <a:pathLst>
                <a:path w="812800" h="328133">
                  <a:moveTo>
                    <a:pt x="406400" y="0"/>
                  </a:moveTo>
                  <a:lnTo>
                    <a:pt x="812800" y="328133"/>
                  </a:lnTo>
                  <a:lnTo>
                    <a:pt x="0" y="32813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AB1B4"/>
            </a:solidFill>
          </p:spPr>
        </p:sp>
        <p:sp>
          <p:nvSpPr>
            <p:cNvPr id="68" name="TextBox 25">
              <a:extLst>
                <a:ext uri="{FF2B5EF4-FFF2-40B4-BE49-F238E27FC236}">
                  <a16:creationId xmlns:a16="http://schemas.microsoft.com/office/drawing/2014/main" id="{16881F58-916A-A3B8-DEA2-ECC907EB79BD}"/>
                </a:ext>
              </a:extLst>
            </p:cNvPr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E11C239-D604-BD4D-7AED-1304CCAC24EF}"/>
              </a:ext>
            </a:extLst>
          </p:cNvPr>
          <p:cNvGrpSpPr/>
          <p:nvPr/>
        </p:nvGrpSpPr>
        <p:grpSpPr>
          <a:xfrm>
            <a:off x="8912985" y="6431917"/>
            <a:ext cx="4818760" cy="3475528"/>
            <a:chOff x="-60436" y="0"/>
            <a:chExt cx="1269138" cy="915366"/>
          </a:xfrm>
        </p:grpSpPr>
        <p:sp>
          <p:nvSpPr>
            <p:cNvPr id="70" name="Freeform 27">
              <a:extLst>
                <a:ext uri="{FF2B5EF4-FFF2-40B4-BE49-F238E27FC236}">
                  <a16:creationId xmlns:a16="http://schemas.microsoft.com/office/drawing/2014/main" id="{5A77459F-24D0-8FFE-0AE9-55641416039E}"/>
                </a:ext>
              </a:extLst>
            </p:cNvPr>
            <p:cNvSpPr/>
            <p:nvPr/>
          </p:nvSpPr>
          <p:spPr>
            <a:xfrm>
              <a:off x="0" y="0"/>
              <a:ext cx="1171132" cy="915366"/>
            </a:xfrm>
            <a:custGeom>
              <a:avLst/>
              <a:gdLst/>
              <a:ahLst/>
              <a:cxnLst/>
              <a:rect l="l" t="t" r="r" b="b"/>
              <a:pathLst>
                <a:path w="1171132" h="915366">
                  <a:moveTo>
                    <a:pt x="0" y="0"/>
                  </a:moveTo>
                  <a:lnTo>
                    <a:pt x="1171132" y="0"/>
                  </a:lnTo>
                  <a:lnTo>
                    <a:pt x="1171132" y="915366"/>
                  </a:lnTo>
                  <a:lnTo>
                    <a:pt x="0" y="915366"/>
                  </a:ln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id="71" name="TextBox 28">
              <a:extLst>
                <a:ext uri="{FF2B5EF4-FFF2-40B4-BE49-F238E27FC236}">
                  <a16:creationId xmlns:a16="http://schemas.microsoft.com/office/drawing/2014/main" id="{3336B584-2763-9575-59E0-464734352CD0}"/>
                </a:ext>
              </a:extLst>
            </p:cNvPr>
            <p:cNvSpPr txBox="1"/>
            <p:nvPr/>
          </p:nvSpPr>
          <p:spPr>
            <a:xfrm>
              <a:off x="-60436" y="7872"/>
              <a:ext cx="1269138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3640"/>
                </a:lnSpc>
              </a:pPr>
              <a:r>
                <a:rPr lang="en-US" sz="2800" spc="234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Supporting Fall Prevention Efforts:</a:t>
              </a:r>
            </a:p>
            <a:p>
              <a:pPr algn="ctr">
                <a:lnSpc>
                  <a:spcPts val="3360"/>
                </a:lnSpc>
              </a:pPr>
              <a:r>
                <a:rPr lang="en-US" sz="2800" spc="216" dirty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Falls during pregnancy can have adverse consequences for both the mother and the developing fetus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B198DA2-EFAA-B4FC-61A7-E5AD91EE6DE6}"/>
              </a:ext>
            </a:extLst>
          </p:cNvPr>
          <p:cNvGrpSpPr/>
          <p:nvPr/>
        </p:nvGrpSpPr>
        <p:grpSpPr>
          <a:xfrm>
            <a:off x="9142453" y="5358663"/>
            <a:ext cx="4446644" cy="3266924"/>
            <a:chOff x="0" y="-47625"/>
            <a:chExt cx="1171132" cy="860425"/>
          </a:xfrm>
        </p:grpSpPr>
        <p:sp>
          <p:nvSpPr>
            <p:cNvPr id="73" name="Freeform 30">
              <a:extLst>
                <a:ext uri="{FF2B5EF4-FFF2-40B4-BE49-F238E27FC236}">
                  <a16:creationId xmlns:a16="http://schemas.microsoft.com/office/drawing/2014/main" id="{6BC50293-7CEF-476C-9F52-FB2BA69A64CC}"/>
                </a:ext>
              </a:extLst>
            </p:cNvPr>
            <p:cNvSpPr/>
            <p:nvPr/>
          </p:nvSpPr>
          <p:spPr>
            <a:xfrm>
              <a:off x="0" y="0"/>
              <a:ext cx="1171132" cy="239514"/>
            </a:xfrm>
            <a:custGeom>
              <a:avLst/>
              <a:gdLst/>
              <a:ahLst/>
              <a:cxnLst/>
              <a:rect l="l" t="t" r="r" b="b"/>
              <a:pathLst>
                <a:path w="1171132" h="239514">
                  <a:moveTo>
                    <a:pt x="0" y="0"/>
                  </a:moveTo>
                  <a:lnTo>
                    <a:pt x="1171132" y="0"/>
                  </a:lnTo>
                  <a:lnTo>
                    <a:pt x="1171132" y="239514"/>
                  </a:lnTo>
                  <a:lnTo>
                    <a:pt x="0" y="239514"/>
                  </a:lnTo>
                  <a:close/>
                </a:path>
              </a:pathLst>
            </a:custGeom>
            <a:solidFill>
              <a:srgbClr val="CFE4F5"/>
            </a:solidFill>
          </p:spPr>
        </p:sp>
        <p:sp>
          <p:nvSpPr>
            <p:cNvPr id="74" name="TextBox 31">
              <a:extLst>
                <a:ext uri="{FF2B5EF4-FFF2-40B4-BE49-F238E27FC236}">
                  <a16:creationId xmlns:a16="http://schemas.microsoft.com/office/drawing/2014/main" id="{7DDE4213-0E3E-6D78-7C73-11B3843FCC51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3360"/>
                </a:lnSpc>
              </a:pPr>
              <a:endParaRPr lang="en-US" sz="2400" spc="216" dirty="0">
                <a:solidFill>
                  <a:srgbClr val="2C92D5"/>
                </a:solidFill>
                <a:latin typeface="Aileron Regular Bold Italics" panose="0000080000000000000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AD4D6CE-7A7E-769C-B718-63C6F701ADFA}"/>
              </a:ext>
            </a:extLst>
          </p:cNvPr>
          <p:cNvGrpSpPr/>
          <p:nvPr/>
        </p:nvGrpSpPr>
        <p:grpSpPr>
          <a:xfrm rot="-10800000">
            <a:off x="10904892" y="4790558"/>
            <a:ext cx="921762" cy="748932"/>
            <a:chOff x="0" y="0"/>
            <a:chExt cx="812800" cy="660400"/>
          </a:xfrm>
        </p:grpSpPr>
        <p:sp>
          <p:nvSpPr>
            <p:cNvPr id="76" name="Freeform 33">
              <a:extLst>
                <a:ext uri="{FF2B5EF4-FFF2-40B4-BE49-F238E27FC236}">
                  <a16:creationId xmlns:a16="http://schemas.microsoft.com/office/drawing/2014/main" id="{F122658E-0D4E-B30D-563C-A8089C8E2CCD}"/>
                </a:ext>
              </a:extLst>
            </p:cNvPr>
            <p:cNvSpPr/>
            <p:nvPr/>
          </p:nvSpPr>
          <p:spPr>
            <a:xfrm>
              <a:off x="0" y="0"/>
              <a:ext cx="812800" cy="328133"/>
            </a:xfrm>
            <a:custGeom>
              <a:avLst/>
              <a:gdLst/>
              <a:ahLst/>
              <a:cxnLst/>
              <a:rect l="l" t="t" r="r" b="b"/>
              <a:pathLst>
                <a:path w="812800" h="328133">
                  <a:moveTo>
                    <a:pt x="406400" y="0"/>
                  </a:moveTo>
                  <a:lnTo>
                    <a:pt x="812800" y="328133"/>
                  </a:lnTo>
                  <a:lnTo>
                    <a:pt x="0" y="32813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id="77" name="TextBox 34">
              <a:extLst>
                <a:ext uri="{FF2B5EF4-FFF2-40B4-BE49-F238E27FC236}">
                  <a16:creationId xmlns:a16="http://schemas.microsoft.com/office/drawing/2014/main" id="{7BC7DFBB-060E-1688-4AAB-9D9092A2D386}"/>
                </a:ext>
              </a:extLst>
            </p:cNvPr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EDDDC8A-5CF9-2559-0928-3BEAF318804F}"/>
              </a:ext>
            </a:extLst>
          </p:cNvPr>
          <p:cNvGrpSpPr/>
          <p:nvPr/>
        </p:nvGrpSpPr>
        <p:grpSpPr>
          <a:xfrm>
            <a:off x="13961215" y="6316981"/>
            <a:ext cx="3696549" cy="3590464"/>
            <a:chOff x="0" y="-57150"/>
            <a:chExt cx="973577" cy="945637"/>
          </a:xfrm>
        </p:grpSpPr>
        <p:sp>
          <p:nvSpPr>
            <p:cNvPr id="79" name="Freeform 36">
              <a:extLst>
                <a:ext uri="{FF2B5EF4-FFF2-40B4-BE49-F238E27FC236}">
                  <a16:creationId xmlns:a16="http://schemas.microsoft.com/office/drawing/2014/main" id="{21085AAD-8688-66F1-E0EE-0D0D3703F641}"/>
                </a:ext>
              </a:extLst>
            </p:cNvPr>
            <p:cNvSpPr/>
            <p:nvPr/>
          </p:nvSpPr>
          <p:spPr>
            <a:xfrm>
              <a:off x="0" y="0"/>
              <a:ext cx="973577" cy="888487"/>
            </a:xfrm>
            <a:custGeom>
              <a:avLst/>
              <a:gdLst/>
              <a:ahLst/>
              <a:cxnLst/>
              <a:rect l="l" t="t" r="r" b="b"/>
              <a:pathLst>
                <a:path w="973577" h="888487">
                  <a:moveTo>
                    <a:pt x="0" y="0"/>
                  </a:moveTo>
                  <a:lnTo>
                    <a:pt x="973577" y="0"/>
                  </a:lnTo>
                  <a:lnTo>
                    <a:pt x="973577" y="888487"/>
                  </a:lnTo>
                  <a:lnTo>
                    <a:pt x="0" y="888487"/>
                  </a:ln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id="80" name="TextBox 37">
              <a:extLst>
                <a:ext uri="{FF2B5EF4-FFF2-40B4-BE49-F238E27FC236}">
                  <a16:creationId xmlns:a16="http://schemas.microsoft.com/office/drawing/2014/main" id="{AA3EE2CC-6475-FEF8-C475-2DADCDE53F94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ECC24D7-57C8-1929-FF92-C056B41A3930}"/>
              </a:ext>
            </a:extLst>
          </p:cNvPr>
          <p:cNvGrpSpPr/>
          <p:nvPr/>
        </p:nvGrpSpPr>
        <p:grpSpPr>
          <a:xfrm>
            <a:off x="13961215" y="5443742"/>
            <a:ext cx="3696549" cy="3266924"/>
            <a:chOff x="0" y="-47625"/>
            <a:chExt cx="973577" cy="860425"/>
          </a:xfrm>
        </p:grpSpPr>
        <p:sp>
          <p:nvSpPr>
            <p:cNvPr id="82" name="Freeform 39">
              <a:extLst>
                <a:ext uri="{FF2B5EF4-FFF2-40B4-BE49-F238E27FC236}">
                  <a16:creationId xmlns:a16="http://schemas.microsoft.com/office/drawing/2014/main" id="{45E7A71F-EB96-4C1E-3D79-78D905F043D4}"/>
                </a:ext>
              </a:extLst>
            </p:cNvPr>
            <p:cNvSpPr/>
            <p:nvPr/>
          </p:nvSpPr>
          <p:spPr>
            <a:xfrm>
              <a:off x="0" y="0"/>
              <a:ext cx="973577" cy="239514"/>
            </a:xfrm>
            <a:custGeom>
              <a:avLst/>
              <a:gdLst/>
              <a:ahLst/>
              <a:cxnLst/>
              <a:rect l="l" t="t" r="r" b="b"/>
              <a:pathLst>
                <a:path w="973577" h="239514">
                  <a:moveTo>
                    <a:pt x="0" y="0"/>
                  </a:moveTo>
                  <a:lnTo>
                    <a:pt x="973577" y="0"/>
                  </a:lnTo>
                  <a:lnTo>
                    <a:pt x="973577" y="239514"/>
                  </a:lnTo>
                  <a:lnTo>
                    <a:pt x="0" y="239514"/>
                  </a:lnTo>
                  <a:close/>
                </a:path>
              </a:pathLst>
            </a:custGeom>
            <a:solidFill>
              <a:srgbClr val="C8D4E2"/>
            </a:solidFill>
          </p:spPr>
        </p:sp>
        <p:sp>
          <p:nvSpPr>
            <p:cNvPr id="83" name="TextBox 40">
              <a:extLst>
                <a:ext uri="{FF2B5EF4-FFF2-40B4-BE49-F238E27FC236}">
                  <a16:creationId xmlns:a16="http://schemas.microsoft.com/office/drawing/2014/main" id="{CB403D10-12E4-5710-9777-D16CF08DAED7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3360"/>
                </a:lnSpc>
              </a:pPr>
              <a:r>
                <a:rPr lang="en-US" sz="2400" spc="216">
                  <a:solidFill>
                    <a:srgbClr val="13538A"/>
                  </a:solidFill>
                  <a:latin typeface="Aileron Regular Bold Italics" panose="00000800000000000000"/>
                </a:rPr>
                <a:t>05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8245855-17D4-CE15-1F45-017504C1907B}"/>
              </a:ext>
            </a:extLst>
          </p:cNvPr>
          <p:cNvGrpSpPr/>
          <p:nvPr/>
        </p:nvGrpSpPr>
        <p:grpSpPr>
          <a:xfrm rot="5400000">
            <a:off x="13125868" y="7795215"/>
            <a:ext cx="921762" cy="748932"/>
            <a:chOff x="0" y="0"/>
            <a:chExt cx="812800" cy="660400"/>
          </a:xfrm>
        </p:grpSpPr>
        <p:sp>
          <p:nvSpPr>
            <p:cNvPr id="85" name="Freeform 42">
              <a:extLst>
                <a:ext uri="{FF2B5EF4-FFF2-40B4-BE49-F238E27FC236}">
                  <a16:creationId xmlns:a16="http://schemas.microsoft.com/office/drawing/2014/main" id="{83BD0360-9DDF-DB96-DB30-003E85E248FB}"/>
                </a:ext>
              </a:extLst>
            </p:cNvPr>
            <p:cNvSpPr/>
            <p:nvPr/>
          </p:nvSpPr>
          <p:spPr>
            <a:xfrm>
              <a:off x="0" y="0"/>
              <a:ext cx="812800" cy="328133"/>
            </a:xfrm>
            <a:custGeom>
              <a:avLst/>
              <a:gdLst/>
              <a:ahLst/>
              <a:cxnLst/>
              <a:rect l="l" t="t" r="r" b="b"/>
              <a:pathLst>
                <a:path w="812800" h="328133">
                  <a:moveTo>
                    <a:pt x="406400" y="0"/>
                  </a:moveTo>
                  <a:lnTo>
                    <a:pt x="812800" y="328133"/>
                  </a:lnTo>
                  <a:lnTo>
                    <a:pt x="0" y="328133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id="86" name="TextBox 43">
              <a:extLst>
                <a:ext uri="{FF2B5EF4-FFF2-40B4-BE49-F238E27FC236}">
                  <a16:creationId xmlns:a16="http://schemas.microsoft.com/office/drawing/2014/main" id="{30E22A44-B7EB-19EB-09E1-A3E0D640CF72}"/>
                </a:ext>
              </a:extLst>
            </p:cNvPr>
            <p:cNvSpPr txBox="1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4F07D92D-96DE-5452-690B-D4DAD1F4D49B}"/>
              </a:ext>
            </a:extLst>
          </p:cNvPr>
          <p:cNvGrpSpPr/>
          <p:nvPr/>
        </p:nvGrpSpPr>
        <p:grpSpPr>
          <a:xfrm>
            <a:off x="556895" y="7956536"/>
            <a:ext cx="6160223" cy="1072218"/>
            <a:chOff x="0" y="-9525"/>
            <a:chExt cx="8213631" cy="1429624"/>
          </a:xfrm>
        </p:grpSpPr>
        <p:sp>
          <p:nvSpPr>
            <p:cNvPr id="88" name="TextBox 45">
              <a:extLst>
                <a:ext uri="{FF2B5EF4-FFF2-40B4-BE49-F238E27FC236}">
                  <a16:creationId xmlns:a16="http://schemas.microsoft.com/office/drawing/2014/main" id="{12E884BB-E489-6FC6-80CF-BEEDAFE0B35C}"/>
                </a:ext>
              </a:extLst>
            </p:cNvPr>
            <p:cNvSpPr txBox="1"/>
            <p:nvPr/>
          </p:nvSpPr>
          <p:spPr>
            <a:xfrm>
              <a:off x="0" y="-9525"/>
              <a:ext cx="8213631" cy="733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4320"/>
                </a:lnSpc>
              </a:pPr>
              <a:endParaRPr/>
            </a:p>
          </p:txBody>
        </p:sp>
        <p:sp>
          <p:nvSpPr>
            <p:cNvPr id="89" name="TextBox 46">
              <a:extLst>
                <a:ext uri="{FF2B5EF4-FFF2-40B4-BE49-F238E27FC236}">
                  <a16:creationId xmlns:a16="http://schemas.microsoft.com/office/drawing/2014/main" id="{11C17956-EA64-AD88-77BB-EA364B7E7888}"/>
                </a:ext>
              </a:extLst>
            </p:cNvPr>
            <p:cNvSpPr txBox="1"/>
            <p:nvPr/>
          </p:nvSpPr>
          <p:spPr>
            <a:xfrm>
              <a:off x="0" y="907866"/>
              <a:ext cx="8213631" cy="512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3500"/>
                </a:lnSpc>
              </a:pPr>
              <a:endParaRPr/>
            </a:p>
          </p:txBody>
        </p:sp>
      </p:grpSp>
      <p:sp>
        <p:nvSpPr>
          <p:cNvPr id="91" name="TextBox 48">
            <a:extLst>
              <a:ext uri="{FF2B5EF4-FFF2-40B4-BE49-F238E27FC236}">
                <a16:creationId xmlns:a16="http://schemas.microsoft.com/office/drawing/2014/main" id="{19CB82C3-121C-0007-1A61-A24012CF3636}"/>
              </a:ext>
            </a:extLst>
          </p:cNvPr>
          <p:cNvSpPr txBox="1"/>
          <p:nvPr/>
        </p:nvSpPr>
        <p:spPr>
          <a:xfrm>
            <a:off x="13880247" y="6740606"/>
            <a:ext cx="3696549" cy="905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Opening avenues for further research: </a:t>
            </a:r>
          </a:p>
        </p:txBody>
      </p:sp>
      <p:sp>
        <p:nvSpPr>
          <p:cNvPr id="92" name="TextBox 49">
            <a:extLst>
              <a:ext uri="{FF2B5EF4-FFF2-40B4-BE49-F238E27FC236}">
                <a16:creationId xmlns:a16="http://schemas.microsoft.com/office/drawing/2014/main" id="{EC45D024-AA5B-05B8-9128-5F1727C14C60}"/>
              </a:ext>
            </a:extLst>
          </p:cNvPr>
          <p:cNvSpPr txBox="1"/>
          <p:nvPr/>
        </p:nvSpPr>
        <p:spPr>
          <a:xfrm>
            <a:off x="13961216" y="7775216"/>
            <a:ext cx="3576948" cy="1724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identified gaps and areas of interest can inspire future studies to explore related aspects</a:t>
            </a:r>
          </a:p>
        </p:txBody>
      </p:sp>
      <p:sp>
        <p:nvSpPr>
          <p:cNvPr id="93" name="TextBox 8">
            <a:extLst>
              <a:ext uri="{FF2B5EF4-FFF2-40B4-BE49-F238E27FC236}">
                <a16:creationId xmlns:a16="http://schemas.microsoft.com/office/drawing/2014/main" id="{7581C6A4-B70E-FCE9-0067-AECA02E699D9}"/>
              </a:ext>
            </a:extLst>
          </p:cNvPr>
          <p:cNvSpPr txBox="1"/>
          <p:nvPr/>
        </p:nvSpPr>
        <p:spPr>
          <a:xfrm>
            <a:off x="476698" y="6943486"/>
            <a:ext cx="14995313" cy="124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19"/>
              </a:lnSpc>
            </a:pPr>
            <a:r>
              <a:rPr lang="en-US" sz="8099" dirty="0">
                <a:solidFill>
                  <a:srgbClr val="000000"/>
                </a:solidFill>
                <a:latin typeface="Copperplate Gothic 29 AB Bold"/>
              </a:rPr>
              <a:t>CONTRIBUTIONS</a:t>
            </a:r>
          </a:p>
        </p:txBody>
      </p:sp>
    </p:spTree>
    <p:extLst>
      <p:ext uri="{BB962C8B-B14F-4D97-AF65-F5344CB8AC3E}">
        <p14:creationId xmlns:p14="http://schemas.microsoft.com/office/powerpoint/2010/main" val="305758749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391448">
            <a:off x="7430272" y="650500"/>
            <a:ext cx="13678828" cy="10130882"/>
          </a:xfrm>
          <a:custGeom>
            <a:avLst/>
            <a:gdLst/>
            <a:ahLst/>
            <a:cxnLst/>
            <a:rect l="l" t="t" r="r" b="b"/>
            <a:pathLst>
              <a:path w="13678828" h="10130882">
                <a:moveTo>
                  <a:pt x="0" y="0"/>
                </a:moveTo>
                <a:lnTo>
                  <a:pt x="13678829" y="0"/>
                </a:lnTo>
                <a:lnTo>
                  <a:pt x="13678829" y="10130882"/>
                </a:lnTo>
                <a:lnTo>
                  <a:pt x="0" y="101308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934829" y="1469565"/>
            <a:ext cx="9153032" cy="838120"/>
            <a:chOff x="0" y="0"/>
            <a:chExt cx="2854593" cy="2613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54593" cy="261388"/>
            </a:xfrm>
            <a:custGeom>
              <a:avLst/>
              <a:gdLst/>
              <a:ahLst/>
              <a:cxnLst/>
              <a:rect l="l" t="t" r="r" b="b"/>
              <a:pathLst>
                <a:path w="2854593" h="261388">
                  <a:moveTo>
                    <a:pt x="12687" y="0"/>
                  </a:moveTo>
                  <a:lnTo>
                    <a:pt x="2841906" y="0"/>
                  </a:lnTo>
                  <a:cubicBezTo>
                    <a:pt x="2845271" y="0"/>
                    <a:pt x="2848498" y="1337"/>
                    <a:pt x="2850877" y="3716"/>
                  </a:cubicBezTo>
                  <a:cubicBezTo>
                    <a:pt x="2853257" y="6095"/>
                    <a:pt x="2854593" y="9323"/>
                    <a:pt x="2854593" y="12687"/>
                  </a:cubicBezTo>
                  <a:lnTo>
                    <a:pt x="2854593" y="248700"/>
                  </a:lnTo>
                  <a:cubicBezTo>
                    <a:pt x="2854593" y="252065"/>
                    <a:pt x="2853257" y="255293"/>
                    <a:pt x="2850877" y="257672"/>
                  </a:cubicBezTo>
                  <a:cubicBezTo>
                    <a:pt x="2848498" y="260051"/>
                    <a:pt x="2845271" y="261388"/>
                    <a:pt x="2841906" y="261388"/>
                  </a:cubicBezTo>
                  <a:lnTo>
                    <a:pt x="12687" y="261388"/>
                  </a:lnTo>
                  <a:cubicBezTo>
                    <a:pt x="9323" y="261388"/>
                    <a:pt x="6095" y="260051"/>
                    <a:pt x="3716" y="257672"/>
                  </a:cubicBezTo>
                  <a:cubicBezTo>
                    <a:pt x="1337" y="255293"/>
                    <a:pt x="0" y="252065"/>
                    <a:pt x="0" y="248700"/>
                  </a:cubicBezTo>
                  <a:lnTo>
                    <a:pt x="0" y="12687"/>
                  </a:lnTo>
                  <a:cubicBezTo>
                    <a:pt x="0" y="9323"/>
                    <a:pt x="1337" y="6095"/>
                    <a:pt x="3716" y="3716"/>
                  </a:cubicBezTo>
                  <a:cubicBezTo>
                    <a:pt x="6095" y="1337"/>
                    <a:pt x="9323" y="0"/>
                    <a:pt x="12687" y="0"/>
                  </a:cubicBezTo>
                  <a:close/>
                </a:path>
              </a:pathLst>
            </a:custGeom>
            <a:solidFill>
              <a:srgbClr val="FBF6F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54593" cy="299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</a:rPr>
                <a:t>I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994004" y="2450560"/>
            <a:ext cx="9093857" cy="794390"/>
            <a:chOff x="0" y="0"/>
            <a:chExt cx="2836138" cy="24775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36138" cy="247750"/>
            </a:xfrm>
            <a:custGeom>
              <a:avLst/>
              <a:gdLst/>
              <a:ahLst/>
              <a:cxnLst/>
              <a:rect l="l" t="t" r="r" b="b"/>
              <a:pathLst>
                <a:path w="2836138" h="247750">
                  <a:moveTo>
                    <a:pt x="12770" y="0"/>
                  </a:moveTo>
                  <a:lnTo>
                    <a:pt x="2823368" y="0"/>
                  </a:lnTo>
                  <a:cubicBezTo>
                    <a:pt x="2826755" y="0"/>
                    <a:pt x="2830003" y="1345"/>
                    <a:pt x="2832398" y="3740"/>
                  </a:cubicBezTo>
                  <a:cubicBezTo>
                    <a:pt x="2834793" y="6135"/>
                    <a:pt x="2836138" y="9383"/>
                    <a:pt x="2836138" y="12770"/>
                  </a:cubicBezTo>
                  <a:lnTo>
                    <a:pt x="2836138" y="234980"/>
                  </a:lnTo>
                  <a:cubicBezTo>
                    <a:pt x="2836138" y="242032"/>
                    <a:pt x="2830421" y="247750"/>
                    <a:pt x="2823368" y="247750"/>
                  </a:cubicBezTo>
                  <a:lnTo>
                    <a:pt x="12770" y="247750"/>
                  </a:lnTo>
                  <a:cubicBezTo>
                    <a:pt x="5717" y="247750"/>
                    <a:pt x="0" y="242032"/>
                    <a:pt x="0" y="234980"/>
                  </a:cubicBezTo>
                  <a:lnTo>
                    <a:pt x="0" y="12770"/>
                  </a:lnTo>
                  <a:cubicBezTo>
                    <a:pt x="0" y="5717"/>
                    <a:pt x="5717" y="0"/>
                    <a:pt x="12770" y="0"/>
                  </a:cubicBezTo>
                  <a:close/>
                </a:path>
              </a:pathLst>
            </a:custGeom>
            <a:solidFill>
              <a:srgbClr val="FBF6F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836138" cy="285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994004" y="3387826"/>
            <a:ext cx="9093857" cy="746414"/>
            <a:chOff x="0" y="0"/>
            <a:chExt cx="2836138" cy="23278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836138" cy="232787"/>
            </a:xfrm>
            <a:custGeom>
              <a:avLst/>
              <a:gdLst/>
              <a:ahLst/>
              <a:cxnLst/>
              <a:rect l="l" t="t" r="r" b="b"/>
              <a:pathLst>
                <a:path w="2836138" h="232787">
                  <a:moveTo>
                    <a:pt x="12770" y="0"/>
                  </a:moveTo>
                  <a:lnTo>
                    <a:pt x="2823368" y="0"/>
                  </a:lnTo>
                  <a:cubicBezTo>
                    <a:pt x="2826755" y="0"/>
                    <a:pt x="2830003" y="1345"/>
                    <a:pt x="2832398" y="3740"/>
                  </a:cubicBezTo>
                  <a:cubicBezTo>
                    <a:pt x="2834793" y="6135"/>
                    <a:pt x="2836138" y="9383"/>
                    <a:pt x="2836138" y="12770"/>
                  </a:cubicBezTo>
                  <a:lnTo>
                    <a:pt x="2836138" y="220017"/>
                  </a:lnTo>
                  <a:cubicBezTo>
                    <a:pt x="2836138" y="227070"/>
                    <a:pt x="2830421" y="232787"/>
                    <a:pt x="2823368" y="232787"/>
                  </a:cubicBezTo>
                  <a:lnTo>
                    <a:pt x="12770" y="232787"/>
                  </a:lnTo>
                  <a:cubicBezTo>
                    <a:pt x="9383" y="232787"/>
                    <a:pt x="6135" y="231442"/>
                    <a:pt x="3740" y="229047"/>
                  </a:cubicBezTo>
                  <a:cubicBezTo>
                    <a:pt x="1345" y="226652"/>
                    <a:pt x="0" y="223404"/>
                    <a:pt x="0" y="220017"/>
                  </a:cubicBezTo>
                  <a:lnTo>
                    <a:pt x="0" y="12770"/>
                  </a:lnTo>
                  <a:cubicBezTo>
                    <a:pt x="0" y="5717"/>
                    <a:pt x="5717" y="0"/>
                    <a:pt x="12770" y="0"/>
                  </a:cubicBezTo>
                  <a:close/>
                </a:path>
              </a:pathLst>
            </a:custGeom>
            <a:solidFill>
              <a:srgbClr val="FBF6F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836138" cy="2708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676100" y="251572"/>
            <a:ext cx="1258729" cy="1298876"/>
          </a:xfrm>
          <a:custGeom>
            <a:avLst/>
            <a:gdLst/>
            <a:ahLst/>
            <a:cxnLst/>
            <a:rect l="l" t="t" r="r" b="b"/>
            <a:pathLst>
              <a:path w="1258729" h="1298876">
                <a:moveTo>
                  <a:pt x="0" y="0"/>
                </a:moveTo>
                <a:lnTo>
                  <a:pt x="1258729" y="0"/>
                </a:lnTo>
                <a:lnTo>
                  <a:pt x="1258729" y="1298876"/>
                </a:lnTo>
                <a:lnTo>
                  <a:pt x="0" y="12988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994004" y="4259363"/>
            <a:ext cx="9093857" cy="838120"/>
            <a:chOff x="0" y="0"/>
            <a:chExt cx="2836138" cy="26138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836138" cy="261388"/>
            </a:xfrm>
            <a:custGeom>
              <a:avLst/>
              <a:gdLst/>
              <a:ahLst/>
              <a:cxnLst/>
              <a:rect l="l" t="t" r="r" b="b"/>
              <a:pathLst>
                <a:path w="2836138" h="261388">
                  <a:moveTo>
                    <a:pt x="12770" y="0"/>
                  </a:moveTo>
                  <a:lnTo>
                    <a:pt x="2823368" y="0"/>
                  </a:lnTo>
                  <a:cubicBezTo>
                    <a:pt x="2826755" y="0"/>
                    <a:pt x="2830003" y="1345"/>
                    <a:pt x="2832398" y="3740"/>
                  </a:cubicBezTo>
                  <a:cubicBezTo>
                    <a:pt x="2834793" y="6135"/>
                    <a:pt x="2836138" y="9383"/>
                    <a:pt x="2836138" y="12770"/>
                  </a:cubicBezTo>
                  <a:lnTo>
                    <a:pt x="2836138" y="248618"/>
                  </a:lnTo>
                  <a:cubicBezTo>
                    <a:pt x="2836138" y="255671"/>
                    <a:pt x="2830421" y="261388"/>
                    <a:pt x="2823368" y="261388"/>
                  </a:cubicBezTo>
                  <a:lnTo>
                    <a:pt x="12770" y="261388"/>
                  </a:lnTo>
                  <a:cubicBezTo>
                    <a:pt x="5717" y="261388"/>
                    <a:pt x="0" y="255671"/>
                    <a:pt x="0" y="248618"/>
                  </a:cubicBezTo>
                  <a:lnTo>
                    <a:pt x="0" y="12770"/>
                  </a:lnTo>
                  <a:cubicBezTo>
                    <a:pt x="0" y="5717"/>
                    <a:pt x="5717" y="0"/>
                    <a:pt x="12770" y="0"/>
                  </a:cubicBezTo>
                  <a:close/>
                </a:path>
              </a:pathLst>
            </a:custGeom>
            <a:solidFill>
              <a:srgbClr val="FBF6F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2836138" cy="299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</a:rPr>
                <a:t>I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994004" y="5240358"/>
            <a:ext cx="9093857" cy="838120"/>
            <a:chOff x="0" y="0"/>
            <a:chExt cx="2836138" cy="26138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836138" cy="261388"/>
            </a:xfrm>
            <a:custGeom>
              <a:avLst/>
              <a:gdLst/>
              <a:ahLst/>
              <a:cxnLst/>
              <a:rect l="l" t="t" r="r" b="b"/>
              <a:pathLst>
                <a:path w="2836138" h="261388">
                  <a:moveTo>
                    <a:pt x="12770" y="0"/>
                  </a:moveTo>
                  <a:lnTo>
                    <a:pt x="2823368" y="0"/>
                  </a:lnTo>
                  <a:cubicBezTo>
                    <a:pt x="2826755" y="0"/>
                    <a:pt x="2830003" y="1345"/>
                    <a:pt x="2832398" y="3740"/>
                  </a:cubicBezTo>
                  <a:cubicBezTo>
                    <a:pt x="2834793" y="6135"/>
                    <a:pt x="2836138" y="9383"/>
                    <a:pt x="2836138" y="12770"/>
                  </a:cubicBezTo>
                  <a:lnTo>
                    <a:pt x="2836138" y="248618"/>
                  </a:lnTo>
                  <a:cubicBezTo>
                    <a:pt x="2836138" y="255671"/>
                    <a:pt x="2830421" y="261388"/>
                    <a:pt x="2823368" y="261388"/>
                  </a:cubicBezTo>
                  <a:lnTo>
                    <a:pt x="12770" y="261388"/>
                  </a:lnTo>
                  <a:cubicBezTo>
                    <a:pt x="5717" y="261388"/>
                    <a:pt x="0" y="255671"/>
                    <a:pt x="0" y="248618"/>
                  </a:cubicBezTo>
                  <a:lnTo>
                    <a:pt x="0" y="12770"/>
                  </a:lnTo>
                  <a:cubicBezTo>
                    <a:pt x="0" y="5717"/>
                    <a:pt x="5717" y="0"/>
                    <a:pt x="12770" y="0"/>
                  </a:cubicBezTo>
                  <a:close/>
                </a:path>
              </a:pathLst>
            </a:custGeom>
            <a:solidFill>
              <a:srgbClr val="FBF6F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836138" cy="299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</a:rPr>
                <a:t>I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994004" y="6194375"/>
            <a:ext cx="9093857" cy="838120"/>
            <a:chOff x="0" y="0"/>
            <a:chExt cx="2836138" cy="26138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836138" cy="261388"/>
            </a:xfrm>
            <a:custGeom>
              <a:avLst/>
              <a:gdLst/>
              <a:ahLst/>
              <a:cxnLst/>
              <a:rect l="l" t="t" r="r" b="b"/>
              <a:pathLst>
                <a:path w="2836138" h="261388">
                  <a:moveTo>
                    <a:pt x="12770" y="0"/>
                  </a:moveTo>
                  <a:lnTo>
                    <a:pt x="2823368" y="0"/>
                  </a:lnTo>
                  <a:cubicBezTo>
                    <a:pt x="2826755" y="0"/>
                    <a:pt x="2830003" y="1345"/>
                    <a:pt x="2832398" y="3740"/>
                  </a:cubicBezTo>
                  <a:cubicBezTo>
                    <a:pt x="2834793" y="6135"/>
                    <a:pt x="2836138" y="9383"/>
                    <a:pt x="2836138" y="12770"/>
                  </a:cubicBezTo>
                  <a:lnTo>
                    <a:pt x="2836138" y="248618"/>
                  </a:lnTo>
                  <a:cubicBezTo>
                    <a:pt x="2836138" y="255671"/>
                    <a:pt x="2830421" y="261388"/>
                    <a:pt x="2823368" y="261388"/>
                  </a:cubicBezTo>
                  <a:lnTo>
                    <a:pt x="12770" y="261388"/>
                  </a:lnTo>
                  <a:cubicBezTo>
                    <a:pt x="5717" y="261388"/>
                    <a:pt x="0" y="255671"/>
                    <a:pt x="0" y="248618"/>
                  </a:cubicBezTo>
                  <a:lnTo>
                    <a:pt x="0" y="12770"/>
                  </a:lnTo>
                  <a:cubicBezTo>
                    <a:pt x="0" y="5717"/>
                    <a:pt x="5717" y="0"/>
                    <a:pt x="12770" y="0"/>
                  </a:cubicBezTo>
                  <a:close/>
                </a:path>
              </a:pathLst>
            </a:custGeom>
            <a:solidFill>
              <a:srgbClr val="FBF6F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2836138" cy="299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</a:rPr>
                <a:t>I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994004" y="7175370"/>
            <a:ext cx="9093857" cy="838120"/>
            <a:chOff x="0" y="0"/>
            <a:chExt cx="2836138" cy="26138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836138" cy="261388"/>
            </a:xfrm>
            <a:custGeom>
              <a:avLst/>
              <a:gdLst/>
              <a:ahLst/>
              <a:cxnLst/>
              <a:rect l="l" t="t" r="r" b="b"/>
              <a:pathLst>
                <a:path w="2836138" h="261388">
                  <a:moveTo>
                    <a:pt x="12770" y="0"/>
                  </a:moveTo>
                  <a:lnTo>
                    <a:pt x="2823368" y="0"/>
                  </a:lnTo>
                  <a:cubicBezTo>
                    <a:pt x="2826755" y="0"/>
                    <a:pt x="2830003" y="1345"/>
                    <a:pt x="2832398" y="3740"/>
                  </a:cubicBezTo>
                  <a:cubicBezTo>
                    <a:pt x="2834793" y="6135"/>
                    <a:pt x="2836138" y="9383"/>
                    <a:pt x="2836138" y="12770"/>
                  </a:cubicBezTo>
                  <a:lnTo>
                    <a:pt x="2836138" y="248618"/>
                  </a:lnTo>
                  <a:cubicBezTo>
                    <a:pt x="2836138" y="255671"/>
                    <a:pt x="2830421" y="261388"/>
                    <a:pt x="2823368" y="261388"/>
                  </a:cubicBezTo>
                  <a:lnTo>
                    <a:pt x="12770" y="261388"/>
                  </a:lnTo>
                  <a:cubicBezTo>
                    <a:pt x="5717" y="261388"/>
                    <a:pt x="0" y="255671"/>
                    <a:pt x="0" y="248618"/>
                  </a:cubicBezTo>
                  <a:lnTo>
                    <a:pt x="0" y="12770"/>
                  </a:lnTo>
                  <a:cubicBezTo>
                    <a:pt x="0" y="5717"/>
                    <a:pt x="5717" y="0"/>
                    <a:pt x="12770" y="0"/>
                  </a:cubicBezTo>
                  <a:close/>
                </a:path>
              </a:pathLst>
            </a:custGeom>
            <a:solidFill>
              <a:srgbClr val="FBF6F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2836138" cy="299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</a:rPr>
                <a:t>I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994004" y="8127790"/>
            <a:ext cx="9093857" cy="838120"/>
            <a:chOff x="0" y="0"/>
            <a:chExt cx="2836138" cy="26138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836138" cy="261388"/>
            </a:xfrm>
            <a:custGeom>
              <a:avLst/>
              <a:gdLst/>
              <a:ahLst/>
              <a:cxnLst/>
              <a:rect l="l" t="t" r="r" b="b"/>
              <a:pathLst>
                <a:path w="2836138" h="261388">
                  <a:moveTo>
                    <a:pt x="12770" y="0"/>
                  </a:moveTo>
                  <a:lnTo>
                    <a:pt x="2823368" y="0"/>
                  </a:lnTo>
                  <a:cubicBezTo>
                    <a:pt x="2826755" y="0"/>
                    <a:pt x="2830003" y="1345"/>
                    <a:pt x="2832398" y="3740"/>
                  </a:cubicBezTo>
                  <a:cubicBezTo>
                    <a:pt x="2834793" y="6135"/>
                    <a:pt x="2836138" y="9383"/>
                    <a:pt x="2836138" y="12770"/>
                  </a:cubicBezTo>
                  <a:lnTo>
                    <a:pt x="2836138" y="248618"/>
                  </a:lnTo>
                  <a:cubicBezTo>
                    <a:pt x="2836138" y="255671"/>
                    <a:pt x="2830421" y="261388"/>
                    <a:pt x="2823368" y="261388"/>
                  </a:cubicBezTo>
                  <a:lnTo>
                    <a:pt x="12770" y="261388"/>
                  </a:lnTo>
                  <a:cubicBezTo>
                    <a:pt x="5717" y="261388"/>
                    <a:pt x="0" y="255671"/>
                    <a:pt x="0" y="248618"/>
                  </a:cubicBezTo>
                  <a:lnTo>
                    <a:pt x="0" y="12770"/>
                  </a:lnTo>
                  <a:cubicBezTo>
                    <a:pt x="0" y="5717"/>
                    <a:pt x="5717" y="0"/>
                    <a:pt x="12770" y="0"/>
                  </a:cubicBezTo>
                  <a:close/>
                </a:path>
              </a:pathLst>
            </a:custGeom>
            <a:solidFill>
              <a:srgbClr val="FBF6F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2836138" cy="299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</a:rPr>
                <a:t>I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994004" y="9108786"/>
            <a:ext cx="9093857" cy="838120"/>
            <a:chOff x="0" y="0"/>
            <a:chExt cx="2836138" cy="261388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836138" cy="261388"/>
            </a:xfrm>
            <a:custGeom>
              <a:avLst/>
              <a:gdLst/>
              <a:ahLst/>
              <a:cxnLst/>
              <a:rect l="l" t="t" r="r" b="b"/>
              <a:pathLst>
                <a:path w="2836138" h="261388">
                  <a:moveTo>
                    <a:pt x="12770" y="0"/>
                  </a:moveTo>
                  <a:lnTo>
                    <a:pt x="2823368" y="0"/>
                  </a:lnTo>
                  <a:cubicBezTo>
                    <a:pt x="2826755" y="0"/>
                    <a:pt x="2830003" y="1345"/>
                    <a:pt x="2832398" y="3740"/>
                  </a:cubicBezTo>
                  <a:cubicBezTo>
                    <a:pt x="2834793" y="6135"/>
                    <a:pt x="2836138" y="9383"/>
                    <a:pt x="2836138" y="12770"/>
                  </a:cubicBezTo>
                  <a:lnTo>
                    <a:pt x="2836138" y="248618"/>
                  </a:lnTo>
                  <a:cubicBezTo>
                    <a:pt x="2836138" y="255671"/>
                    <a:pt x="2830421" y="261388"/>
                    <a:pt x="2823368" y="261388"/>
                  </a:cubicBezTo>
                  <a:lnTo>
                    <a:pt x="12770" y="261388"/>
                  </a:lnTo>
                  <a:cubicBezTo>
                    <a:pt x="5717" y="261388"/>
                    <a:pt x="0" y="255671"/>
                    <a:pt x="0" y="248618"/>
                  </a:cubicBezTo>
                  <a:lnTo>
                    <a:pt x="0" y="12770"/>
                  </a:lnTo>
                  <a:cubicBezTo>
                    <a:pt x="0" y="5717"/>
                    <a:pt x="5717" y="0"/>
                    <a:pt x="12770" y="0"/>
                  </a:cubicBezTo>
                  <a:close/>
                </a:path>
              </a:pathLst>
            </a:custGeom>
            <a:solidFill>
              <a:srgbClr val="FBF6F1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2836138" cy="299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Open Sans Extra Bold"/>
                </a:rPr>
                <a:t>I</a:t>
              </a:r>
            </a:p>
          </p:txBody>
        </p:sp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385058" y="2056798"/>
            <a:ext cx="6335284" cy="6367119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934829" y="158600"/>
            <a:ext cx="10409571" cy="11020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03"/>
              </a:lnSpc>
              <a:spcBef>
                <a:spcPct val="0"/>
              </a:spcBef>
            </a:pPr>
            <a:r>
              <a:rPr lang="en-US" sz="6502" dirty="0">
                <a:solidFill>
                  <a:srgbClr val="000000"/>
                </a:solidFill>
                <a:latin typeface="Copperplate Gothic 32 AB Bold"/>
              </a:rPr>
              <a:t>Table of Content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106208" y="3549751"/>
            <a:ext cx="915970" cy="642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4999" u="none" strike="noStrike" spc="-479">
                <a:solidFill>
                  <a:srgbClr val="156669"/>
                </a:solidFill>
                <a:latin typeface="Public Sans"/>
              </a:rPr>
              <a:t>03.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106208" y="2600624"/>
            <a:ext cx="906129" cy="644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48"/>
              </a:lnSpc>
              <a:spcBef>
                <a:spcPct val="0"/>
              </a:spcBef>
            </a:pPr>
            <a:r>
              <a:rPr lang="en-US" sz="4946" u="none" strike="noStrike" spc="-474">
                <a:solidFill>
                  <a:srgbClr val="156669"/>
                </a:solidFill>
                <a:latin typeface="Public Sans"/>
              </a:rPr>
              <a:t>02.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096367" y="1664748"/>
            <a:ext cx="915970" cy="642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4999" u="none" strike="noStrike" spc="-479">
                <a:solidFill>
                  <a:srgbClr val="156669"/>
                </a:solidFill>
                <a:latin typeface="Public Sans"/>
              </a:rPr>
              <a:t>01.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006159" y="1657604"/>
            <a:ext cx="12275683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Cardo Bold"/>
              </a:rPr>
              <a:t>Introduction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006159" y="2598937"/>
            <a:ext cx="12275683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Cardo Bold"/>
              </a:rPr>
              <a:t>Problem Statement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006159" y="3540226"/>
            <a:ext cx="12275683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Cardo Bold"/>
              </a:rPr>
              <a:t>Objective and Motivation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3012337" y="4406960"/>
            <a:ext cx="12275683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Cardo Bold"/>
              </a:rPr>
              <a:t>Novelity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106208" y="4449863"/>
            <a:ext cx="915970" cy="642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4999" u="none" strike="noStrike" spc="-479">
                <a:solidFill>
                  <a:srgbClr val="156669"/>
                </a:solidFill>
                <a:latin typeface="Public Sans"/>
              </a:rPr>
              <a:t>04.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106208" y="5451623"/>
            <a:ext cx="915970" cy="642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4999" u="none" strike="noStrike" spc="-479">
                <a:solidFill>
                  <a:srgbClr val="156669"/>
                </a:solidFill>
                <a:latin typeface="Public Sans"/>
              </a:rPr>
              <a:t>05.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3006159" y="5392758"/>
            <a:ext cx="12275683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Cardo Bold"/>
              </a:rPr>
              <a:t>Methodology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106208" y="6389558"/>
            <a:ext cx="915970" cy="642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4999" u="none" strike="noStrike" spc="-479">
                <a:solidFill>
                  <a:srgbClr val="156669"/>
                </a:solidFill>
                <a:latin typeface="Public Sans"/>
              </a:rPr>
              <a:t>06.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3006159" y="6332685"/>
            <a:ext cx="12275683" cy="552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Cardo Bold"/>
              </a:rPr>
              <a:t>Findings and Graphical Results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2106208" y="7308720"/>
            <a:ext cx="899950" cy="639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16"/>
              </a:lnSpc>
              <a:spcBef>
                <a:spcPct val="0"/>
              </a:spcBef>
            </a:pPr>
            <a:r>
              <a:rPr lang="en-US" sz="4912" u="none" strike="noStrike" spc="-471">
                <a:solidFill>
                  <a:srgbClr val="156669"/>
                </a:solidFill>
                <a:latin typeface="Public Sans"/>
              </a:rPr>
              <a:t>07.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3006159" y="7308720"/>
            <a:ext cx="12275683" cy="552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Cardo Bold"/>
              </a:rPr>
              <a:t>Analysis and Conclusion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106208" y="8270665"/>
            <a:ext cx="915970" cy="642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4999" u="none" strike="noStrike" spc="-479">
                <a:solidFill>
                  <a:srgbClr val="156669"/>
                </a:solidFill>
                <a:latin typeface="Public Sans"/>
              </a:rPr>
              <a:t>08.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3006159" y="8289715"/>
            <a:ext cx="12275683" cy="552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Cardo Bold"/>
              </a:rPr>
              <a:t>Limitations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2106208" y="9303969"/>
            <a:ext cx="915970" cy="642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99"/>
              </a:lnSpc>
              <a:spcBef>
                <a:spcPct val="0"/>
              </a:spcBef>
            </a:pPr>
            <a:r>
              <a:rPr lang="en-US" sz="4999" u="none" strike="noStrike" spc="-479">
                <a:solidFill>
                  <a:srgbClr val="156669"/>
                </a:solidFill>
                <a:latin typeface="Public Sans"/>
              </a:rPr>
              <a:t>09.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3006159" y="9270711"/>
            <a:ext cx="12275683" cy="5520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320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Cardo Bold"/>
              </a:rPr>
              <a:t>Future Recommendation</a:t>
            </a: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1D2CD9B-3579-3CE2-70DD-80FC3C871022}"/>
              </a:ext>
            </a:extLst>
          </p:cNvPr>
          <p:cNvSpPr/>
          <p:nvPr/>
        </p:nvSpPr>
        <p:spPr>
          <a:xfrm>
            <a:off x="1438694" y="-1218949"/>
            <a:ext cx="13902753" cy="13381400"/>
          </a:xfrm>
          <a:custGeom>
            <a:avLst/>
            <a:gdLst/>
            <a:ahLst/>
            <a:cxnLst/>
            <a:rect l="l" t="t" r="r" b="b"/>
            <a:pathLst>
              <a:path w="13902753" h="13381400">
                <a:moveTo>
                  <a:pt x="0" y="0"/>
                </a:moveTo>
                <a:lnTo>
                  <a:pt x="13902754" y="0"/>
                </a:lnTo>
                <a:lnTo>
                  <a:pt x="13902754" y="13381400"/>
                </a:lnTo>
                <a:lnTo>
                  <a:pt x="0" y="13381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pPr algn="ctr"/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utoShape 5">
            <a:extLst>
              <a:ext uri="{FF2B5EF4-FFF2-40B4-BE49-F238E27FC236}">
                <a16:creationId xmlns:a16="http://schemas.microsoft.com/office/drawing/2014/main" id="{F67EF0A2-9900-96C3-A8B4-42A3E02CD6C0}"/>
              </a:ext>
            </a:extLst>
          </p:cNvPr>
          <p:cNvSpPr/>
          <p:nvPr/>
        </p:nvSpPr>
        <p:spPr>
          <a:xfrm>
            <a:off x="16936017" y="0"/>
            <a:ext cx="226524" cy="10287000"/>
          </a:xfrm>
          <a:prstGeom prst="rect">
            <a:avLst/>
          </a:prstGeom>
          <a:solidFill>
            <a:srgbClr val="37C9EF"/>
          </a:solidFill>
        </p:spPr>
      </p:sp>
      <p:sp>
        <p:nvSpPr>
          <p:cNvPr id="6" name="TextBox 8">
            <a:extLst>
              <a:ext uri="{FF2B5EF4-FFF2-40B4-BE49-F238E27FC236}">
                <a16:creationId xmlns:a16="http://schemas.microsoft.com/office/drawing/2014/main" id="{DDE98D77-09A6-460D-7E4D-9F55AE9D3815}"/>
              </a:ext>
            </a:extLst>
          </p:cNvPr>
          <p:cNvSpPr txBox="1"/>
          <p:nvPr/>
        </p:nvSpPr>
        <p:spPr>
          <a:xfrm>
            <a:off x="256139" y="266700"/>
            <a:ext cx="14995313" cy="124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19"/>
              </a:lnSpc>
            </a:pPr>
            <a:r>
              <a:rPr lang="en-US" sz="8099" dirty="0">
                <a:solidFill>
                  <a:srgbClr val="000000"/>
                </a:solidFill>
                <a:latin typeface="Copperplate Gothic 29 AB Bold"/>
              </a:rPr>
              <a:t>LIMITATIONS</a:t>
            </a:r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C42F0BF9-01B2-26E8-D4C1-F5C31D3C0022}"/>
              </a:ext>
            </a:extLst>
          </p:cNvPr>
          <p:cNvSpPr/>
          <p:nvPr/>
        </p:nvSpPr>
        <p:spPr>
          <a:xfrm rot="21033716">
            <a:off x="2333587" y="1883648"/>
            <a:ext cx="5801383" cy="4294100"/>
          </a:xfrm>
          <a:custGeom>
            <a:avLst/>
            <a:gdLst/>
            <a:ahLst/>
            <a:cxnLst/>
            <a:rect l="l" t="t" r="r" b="b"/>
            <a:pathLst>
              <a:path w="5801383" h="4294100">
                <a:moveTo>
                  <a:pt x="0" y="0"/>
                </a:moveTo>
                <a:lnTo>
                  <a:pt x="5801383" y="0"/>
                </a:lnTo>
                <a:lnTo>
                  <a:pt x="5801383" y="4294100"/>
                </a:lnTo>
                <a:lnTo>
                  <a:pt x="0" y="4294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DBEC627A-671C-3B89-C374-1590F79B2D2E}"/>
              </a:ext>
            </a:extLst>
          </p:cNvPr>
          <p:cNvSpPr/>
          <p:nvPr/>
        </p:nvSpPr>
        <p:spPr>
          <a:xfrm rot="-206210">
            <a:off x="5488044" y="5592076"/>
            <a:ext cx="5801383" cy="4294100"/>
          </a:xfrm>
          <a:custGeom>
            <a:avLst/>
            <a:gdLst/>
            <a:ahLst/>
            <a:cxnLst/>
            <a:rect l="l" t="t" r="r" b="b"/>
            <a:pathLst>
              <a:path w="5801383" h="4294100">
                <a:moveTo>
                  <a:pt x="0" y="0"/>
                </a:moveTo>
                <a:lnTo>
                  <a:pt x="5801383" y="0"/>
                </a:lnTo>
                <a:lnTo>
                  <a:pt x="5801383" y="4294100"/>
                </a:lnTo>
                <a:lnTo>
                  <a:pt x="0" y="4294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56FD2C52-4554-5281-313B-F99867CCC6B3}"/>
              </a:ext>
            </a:extLst>
          </p:cNvPr>
          <p:cNvSpPr/>
          <p:nvPr/>
        </p:nvSpPr>
        <p:spPr>
          <a:xfrm rot="400640">
            <a:off x="9794552" y="2169267"/>
            <a:ext cx="5462105" cy="4042971"/>
          </a:xfrm>
          <a:custGeom>
            <a:avLst/>
            <a:gdLst/>
            <a:ahLst/>
            <a:cxnLst/>
            <a:rect l="l" t="t" r="r" b="b"/>
            <a:pathLst>
              <a:path w="5462105" h="4042971">
                <a:moveTo>
                  <a:pt x="0" y="0"/>
                </a:moveTo>
                <a:lnTo>
                  <a:pt x="5462105" y="0"/>
                </a:lnTo>
                <a:lnTo>
                  <a:pt x="5462105" y="4042972"/>
                </a:lnTo>
                <a:lnTo>
                  <a:pt x="0" y="40429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94641-8373-C5D4-F800-AB9B933DDDE5}"/>
              </a:ext>
            </a:extLst>
          </p:cNvPr>
          <p:cNvSpPr txBox="1"/>
          <p:nvPr/>
        </p:nvSpPr>
        <p:spPr>
          <a:xfrm rot="20934410">
            <a:off x="3968498" y="2653935"/>
            <a:ext cx="279210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Exclusion of Other Sensory Pathways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4E986B-46DF-6318-20C6-E66EBDD41E0A}"/>
              </a:ext>
            </a:extLst>
          </p:cNvPr>
          <p:cNvSpPr txBox="1"/>
          <p:nvPr/>
        </p:nvSpPr>
        <p:spPr>
          <a:xfrm rot="417525">
            <a:off x="11296965" y="3066923"/>
            <a:ext cx="279210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on Static Posture</a:t>
            </a:r>
          </a:p>
        </p:txBody>
      </p:sp>
      <p:sp>
        <p:nvSpPr>
          <p:cNvPr id="16" name="Freeform 4">
            <a:extLst>
              <a:ext uri="{FF2B5EF4-FFF2-40B4-BE49-F238E27FC236}">
                <a16:creationId xmlns:a16="http://schemas.microsoft.com/office/drawing/2014/main" id="{87A27689-19C9-F2A1-E596-17F0BA6F40E9}"/>
              </a:ext>
            </a:extLst>
          </p:cNvPr>
          <p:cNvSpPr/>
          <p:nvPr/>
        </p:nvSpPr>
        <p:spPr>
          <a:xfrm>
            <a:off x="14112439" y="0"/>
            <a:ext cx="2823578" cy="3318308"/>
          </a:xfrm>
          <a:custGeom>
            <a:avLst/>
            <a:gdLst/>
            <a:ahLst/>
            <a:cxnLst/>
            <a:rect l="l" t="t" r="r" b="b"/>
            <a:pathLst>
              <a:path w="2823578" h="3318308">
                <a:moveTo>
                  <a:pt x="0" y="0"/>
                </a:moveTo>
                <a:lnTo>
                  <a:pt x="2823578" y="0"/>
                </a:lnTo>
                <a:lnTo>
                  <a:pt x="2823578" y="3318308"/>
                </a:lnTo>
                <a:lnTo>
                  <a:pt x="0" y="33183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E01063-F450-B58F-979C-9E62F618F0A7}"/>
              </a:ext>
            </a:extLst>
          </p:cNvPr>
          <p:cNvSpPr txBox="1"/>
          <p:nvPr/>
        </p:nvSpPr>
        <p:spPr>
          <a:xfrm rot="21355649">
            <a:off x="7029155" y="6769629"/>
            <a:ext cx="279210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Cross-Sectional Design</a:t>
            </a:r>
          </a:p>
        </p:txBody>
      </p:sp>
    </p:spTree>
    <p:extLst>
      <p:ext uri="{BB962C8B-B14F-4D97-AF65-F5344CB8AC3E}">
        <p14:creationId xmlns:p14="http://schemas.microsoft.com/office/powerpoint/2010/main" val="34135386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11214" y="561975"/>
            <a:ext cx="14995313" cy="753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19"/>
              </a:lnSpc>
            </a:pPr>
            <a:r>
              <a:rPr lang="en-US" sz="8099">
                <a:solidFill>
                  <a:srgbClr val="000000"/>
                </a:solidFill>
                <a:latin typeface="Copperplate Gothic 29 AB Bold"/>
              </a:rPr>
              <a:t> FUTURE RECOMMENDATION</a:t>
            </a:r>
          </a:p>
          <a:p>
            <a:pPr>
              <a:lnSpc>
                <a:spcPts val="9719"/>
              </a:lnSpc>
            </a:pPr>
            <a:endParaRPr lang="en-US" sz="8099">
              <a:solidFill>
                <a:srgbClr val="000000"/>
              </a:solidFill>
              <a:latin typeface="Copperplate Gothic 29 AB Bold"/>
            </a:endParaRPr>
          </a:p>
          <a:p>
            <a:pPr>
              <a:lnSpc>
                <a:spcPts val="9719"/>
              </a:lnSpc>
            </a:pPr>
            <a:endParaRPr lang="en-US" sz="8099">
              <a:solidFill>
                <a:srgbClr val="000000"/>
              </a:solidFill>
              <a:latin typeface="Copperplate Gothic 29 AB Bold"/>
            </a:endParaRPr>
          </a:p>
          <a:p>
            <a:pPr>
              <a:lnSpc>
                <a:spcPts val="9719"/>
              </a:lnSpc>
            </a:pPr>
            <a:endParaRPr lang="en-US" sz="8099">
              <a:solidFill>
                <a:srgbClr val="000000"/>
              </a:solidFill>
              <a:latin typeface="Copperplate Gothic 29 AB Bold"/>
            </a:endParaRPr>
          </a:p>
          <a:p>
            <a:pPr>
              <a:lnSpc>
                <a:spcPts val="9719"/>
              </a:lnSpc>
            </a:pPr>
            <a:endParaRPr lang="en-US" sz="8099">
              <a:solidFill>
                <a:srgbClr val="000000"/>
              </a:solidFill>
              <a:latin typeface="Copperplate Gothic 29 AB Bold"/>
            </a:endParaRPr>
          </a:p>
          <a:p>
            <a:pPr>
              <a:lnSpc>
                <a:spcPts val="9719"/>
              </a:lnSpc>
            </a:pPr>
            <a:endParaRPr lang="en-US" sz="8099">
              <a:solidFill>
                <a:srgbClr val="000000"/>
              </a:solidFill>
              <a:latin typeface="Copperplate Gothic 29 AB Bold"/>
            </a:endParaRPr>
          </a:p>
        </p:txBody>
      </p:sp>
      <p:sp>
        <p:nvSpPr>
          <p:cNvPr id="3" name="Freeform 3"/>
          <p:cNvSpPr/>
          <p:nvPr/>
        </p:nvSpPr>
        <p:spPr>
          <a:xfrm rot="-10800000">
            <a:off x="13130153" y="3294991"/>
            <a:ext cx="6735638" cy="6992009"/>
          </a:xfrm>
          <a:custGeom>
            <a:avLst/>
            <a:gdLst/>
            <a:ahLst/>
            <a:cxnLst/>
            <a:rect l="l" t="t" r="r" b="b"/>
            <a:pathLst>
              <a:path w="6735638" h="6992009">
                <a:moveTo>
                  <a:pt x="0" y="0"/>
                </a:moveTo>
                <a:lnTo>
                  <a:pt x="6735639" y="0"/>
                </a:lnTo>
                <a:lnTo>
                  <a:pt x="6735639" y="6992009"/>
                </a:lnTo>
                <a:lnTo>
                  <a:pt x="0" y="69920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160"/>
            </a:stretch>
          </a:blipFill>
        </p:spPr>
      </p:sp>
      <p:sp>
        <p:nvSpPr>
          <p:cNvPr id="4" name="Freeform 4"/>
          <p:cNvSpPr/>
          <p:nvPr/>
        </p:nvSpPr>
        <p:spPr>
          <a:xfrm rot="-206210">
            <a:off x="2333587" y="1883648"/>
            <a:ext cx="5801383" cy="4294100"/>
          </a:xfrm>
          <a:custGeom>
            <a:avLst/>
            <a:gdLst/>
            <a:ahLst/>
            <a:cxnLst/>
            <a:rect l="l" t="t" r="r" b="b"/>
            <a:pathLst>
              <a:path w="5801383" h="4294100">
                <a:moveTo>
                  <a:pt x="0" y="0"/>
                </a:moveTo>
                <a:lnTo>
                  <a:pt x="5801383" y="0"/>
                </a:lnTo>
                <a:lnTo>
                  <a:pt x="5801383" y="4294100"/>
                </a:lnTo>
                <a:lnTo>
                  <a:pt x="0" y="4294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400640">
            <a:off x="9794552" y="2169267"/>
            <a:ext cx="5462105" cy="4042971"/>
          </a:xfrm>
          <a:custGeom>
            <a:avLst/>
            <a:gdLst/>
            <a:ahLst/>
            <a:cxnLst/>
            <a:rect l="l" t="t" r="r" b="b"/>
            <a:pathLst>
              <a:path w="5462105" h="4042971">
                <a:moveTo>
                  <a:pt x="0" y="0"/>
                </a:moveTo>
                <a:lnTo>
                  <a:pt x="5462105" y="0"/>
                </a:lnTo>
                <a:lnTo>
                  <a:pt x="5462105" y="4042972"/>
                </a:lnTo>
                <a:lnTo>
                  <a:pt x="0" y="40429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Freeform 6"/>
          <p:cNvSpPr/>
          <p:nvPr/>
        </p:nvSpPr>
        <p:spPr>
          <a:xfrm>
            <a:off x="526609" y="433119"/>
            <a:ext cx="1884605" cy="1432300"/>
          </a:xfrm>
          <a:custGeom>
            <a:avLst/>
            <a:gdLst/>
            <a:ahLst/>
            <a:cxnLst/>
            <a:rect l="l" t="t" r="r" b="b"/>
            <a:pathLst>
              <a:path w="1884605" h="1432300">
                <a:moveTo>
                  <a:pt x="0" y="0"/>
                </a:moveTo>
                <a:lnTo>
                  <a:pt x="1884605" y="0"/>
                </a:lnTo>
                <a:lnTo>
                  <a:pt x="1884605" y="1432299"/>
                </a:lnTo>
                <a:lnTo>
                  <a:pt x="0" y="14322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 rot="21376852">
            <a:off x="3157900" y="1782988"/>
            <a:ext cx="3837213" cy="47833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07365" lvl="1" algn="ctr">
              <a:lnSpc>
                <a:spcPts val="6580"/>
              </a:lnSpc>
            </a:pPr>
            <a:r>
              <a:rPr lang="en-US" sz="4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 with non-pregnant same age-group females</a:t>
            </a:r>
          </a:p>
          <a:p>
            <a:pPr algn="ctr">
              <a:lnSpc>
                <a:spcPts val="4291"/>
              </a:lnSpc>
              <a:spcBef>
                <a:spcPct val="0"/>
              </a:spcBef>
            </a:pPr>
            <a:endParaRPr lang="en-US" sz="3576" dirty="0">
              <a:solidFill>
                <a:srgbClr val="000000"/>
              </a:solidFill>
              <a:latin typeface="Cardo Bold"/>
            </a:endParaRPr>
          </a:p>
        </p:txBody>
      </p:sp>
      <p:sp>
        <p:nvSpPr>
          <p:cNvPr id="8" name="TextBox 8"/>
          <p:cNvSpPr txBox="1"/>
          <p:nvPr/>
        </p:nvSpPr>
        <p:spPr>
          <a:xfrm rot="483454">
            <a:off x="10393305" y="3643716"/>
            <a:ext cx="4627583" cy="1103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1"/>
              </a:lnSpc>
              <a:spcBef>
                <a:spcPct val="0"/>
              </a:spcBef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Expanded Sensory Analysis</a:t>
            </a:r>
            <a:endParaRPr lang="en-US" sz="4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Freeform 9"/>
          <p:cNvSpPr/>
          <p:nvPr/>
        </p:nvSpPr>
        <p:spPr>
          <a:xfrm rot="-206210">
            <a:off x="5488044" y="5592076"/>
            <a:ext cx="5801383" cy="4294100"/>
          </a:xfrm>
          <a:custGeom>
            <a:avLst/>
            <a:gdLst/>
            <a:ahLst/>
            <a:cxnLst/>
            <a:rect l="l" t="t" r="r" b="b"/>
            <a:pathLst>
              <a:path w="5801383" h="4294100">
                <a:moveTo>
                  <a:pt x="0" y="0"/>
                </a:moveTo>
                <a:lnTo>
                  <a:pt x="5801383" y="0"/>
                </a:lnTo>
                <a:lnTo>
                  <a:pt x="5801383" y="4294100"/>
                </a:lnTo>
                <a:lnTo>
                  <a:pt x="0" y="4294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 rot="-185396">
            <a:off x="6107378" y="7414742"/>
            <a:ext cx="4817303" cy="552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6057" lvl="1" algn="ctr">
              <a:lnSpc>
                <a:spcPts val="4291"/>
              </a:lnSpc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Longitudinal Studies</a:t>
            </a:r>
            <a:endParaRPr lang="en-US" sz="4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33600" y="-1244595"/>
            <a:ext cx="12632458" cy="12776190"/>
          </a:xfrm>
          <a:custGeom>
            <a:avLst/>
            <a:gdLst/>
            <a:ahLst/>
            <a:cxnLst/>
            <a:rect l="l" t="t" r="r" b="b"/>
            <a:pathLst>
              <a:path w="12632458" h="12776190">
                <a:moveTo>
                  <a:pt x="0" y="0"/>
                </a:moveTo>
                <a:lnTo>
                  <a:pt x="12632458" y="0"/>
                </a:lnTo>
                <a:lnTo>
                  <a:pt x="12632458" y="12776190"/>
                </a:lnTo>
                <a:lnTo>
                  <a:pt x="0" y="127761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06210">
            <a:off x="8607584" y="1774032"/>
            <a:ext cx="8689229" cy="6431642"/>
          </a:xfrm>
          <a:custGeom>
            <a:avLst/>
            <a:gdLst/>
            <a:ahLst/>
            <a:cxnLst/>
            <a:rect l="l" t="t" r="r" b="b"/>
            <a:pathLst>
              <a:path w="8689229" h="6431642">
                <a:moveTo>
                  <a:pt x="0" y="0"/>
                </a:moveTo>
                <a:lnTo>
                  <a:pt x="8689228" y="0"/>
                </a:lnTo>
                <a:lnTo>
                  <a:pt x="8689228" y="6431642"/>
                </a:lnTo>
                <a:lnTo>
                  <a:pt x="0" y="6431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 rot="-184606">
            <a:off x="10420797" y="3117876"/>
            <a:ext cx="5901449" cy="4284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36"/>
              </a:lnSpc>
            </a:pPr>
            <a:r>
              <a:rPr lang="en-US" sz="5696" dirty="0">
                <a:solidFill>
                  <a:srgbClr val="000000"/>
                </a:solidFill>
                <a:latin typeface="League Spartan"/>
              </a:rPr>
              <a:t>THANKYOU FOR LISTENING</a:t>
            </a:r>
          </a:p>
          <a:p>
            <a:pPr algn="ctr">
              <a:lnSpc>
                <a:spcPts val="5013"/>
              </a:lnSpc>
            </a:pPr>
            <a:endParaRPr lang="en-US" sz="5696" dirty="0">
              <a:solidFill>
                <a:srgbClr val="000000"/>
              </a:solidFill>
              <a:latin typeface="League Spartan"/>
            </a:endParaRPr>
          </a:p>
          <a:p>
            <a:pPr algn="ctr">
              <a:lnSpc>
                <a:spcPts val="7957"/>
              </a:lnSpc>
              <a:spcBef>
                <a:spcPct val="0"/>
              </a:spcBef>
            </a:pPr>
            <a:r>
              <a:rPr lang="en-US" sz="6631" dirty="0">
                <a:solidFill>
                  <a:srgbClr val="000000"/>
                </a:solidFill>
                <a:latin typeface="Nickainley"/>
              </a:rPr>
              <a:t>Any Questions ??</a:t>
            </a:r>
          </a:p>
          <a:p>
            <a:pPr algn="ctr">
              <a:lnSpc>
                <a:spcPts val="7256"/>
              </a:lnSpc>
              <a:spcBef>
                <a:spcPct val="0"/>
              </a:spcBef>
            </a:pPr>
            <a:endParaRPr lang="en-US" sz="6631" dirty="0">
              <a:solidFill>
                <a:srgbClr val="000000"/>
              </a:solidFill>
              <a:latin typeface="Nickainley"/>
            </a:endParaRPr>
          </a:p>
        </p:txBody>
      </p:sp>
      <p:sp>
        <p:nvSpPr>
          <p:cNvPr id="5" name="Freeform 5"/>
          <p:cNvSpPr/>
          <p:nvPr/>
        </p:nvSpPr>
        <p:spPr>
          <a:xfrm rot="2284840">
            <a:off x="14036626" y="5386842"/>
            <a:ext cx="3860431" cy="4114800"/>
          </a:xfrm>
          <a:custGeom>
            <a:avLst/>
            <a:gdLst/>
            <a:ahLst/>
            <a:cxnLst/>
            <a:rect l="l" t="t" r="r" b="b"/>
            <a:pathLst>
              <a:path w="3860431" h="4114800">
                <a:moveTo>
                  <a:pt x="0" y="0"/>
                </a:moveTo>
                <a:lnTo>
                  <a:pt x="3860431" y="0"/>
                </a:lnTo>
                <a:lnTo>
                  <a:pt x="386043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118045">
            <a:off x="14224185" y="6066430"/>
            <a:ext cx="3860431" cy="4114800"/>
          </a:xfrm>
          <a:custGeom>
            <a:avLst/>
            <a:gdLst/>
            <a:ahLst/>
            <a:cxnLst/>
            <a:rect l="l" t="t" r="r" b="b"/>
            <a:pathLst>
              <a:path w="3860431" h="4114800">
                <a:moveTo>
                  <a:pt x="0" y="0"/>
                </a:moveTo>
                <a:lnTo>
                  <a:pt x="3860430" y="0"/>
                </a:lnTo>
                <a:lnTo>
                  <a:pt x="38604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C35F41A3-4241-9139-D739-D4BCDC7FCBA8}"/>
              </a:ext>
            </a:extLst>
          </p:cNvPr>
          <p:cNvSpPr/>
          <p:nvPr/>
        </p:nvSpPr>
        <p:spPr>
          <a:xfrm>
            <a:off x="-59744" y="0"/>
            <a:ext cx="7163372" cy="10388608"/>
          </a:xfrm>
          <a:custGeom>
            <a:avLst/>
            <a:gdLst/>
            <a:ahLst/>
            <a:cxnLst/>
            <a:rect l="l" t="t" r="r" b="b"/>
            <a:pathLst>
              <a:path w="7163372" h="8731926">
                <a:moveTo>
                  <a:pt x="0" y="0"/>
                </a:moveTo>
                <a:lnTo>
                  <a:pt x="7163371" y="0"/>
                </a:lnTo>
                <a:lnTo>
                  <a:pt x="7163371" y="8731926"/>
                </a:lnTo>
                <a:lnTo>
                  <a:pt x="0" y="87319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5699" b="-2616"/>
            </a:stretch>
          </a:blipFill>
        </p:spPr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C28B13-DE68-EF8C-2CD1-6D5437A93C47}"/>
              </a:ext>
            </a:extLst>
          </p:cNvPr>
          <p:cNvSpPr txBox="1"/>
          <p:nvPr/>
        </p:nvSpPr>
        <p:spPr>
          <a:xfrm>
            <a:off x="8248319" y="9380563"/>
            <a:ext cx="94134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6699" lvl="1"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Picture taken from online source. Own subjects’ privacy concerns considered!  </a:t>
            </a:r>
            <a:endParaRPr lang="en-US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87441" y="1688221"/>
            <a:ext cx="13785760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71807" lvl="1" indent="-435904" algn="just">
              <a:buFont typeface="Arial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Pregnancy induces notable biomechanical changes, influencing maternal balance and stability. </a:t>
            </a:r>
          </a:p>
          <a:p>
            <a:pPr marL="871807" lvl="1" indent="-435904" algn="just">
              <a:buFont typeface="Arial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shows that around 30-60% of pregnant women experience balance issues, raising risks of falls with potential complications for maternal and fetal health.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49910" y="4381500"/>
            <a:ext cx="13823291" cy="5539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96620" lvl="1" indent="-448310" algn="just">
              <a:buFont typeface="Arial" panose="020B0604020202020204"/>
              <a:buChar char="•"/>
            </a:pPr>
            <a:r>
              <a:rPr lang="en-US" sz="3600" spc="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anatomical, physiological, and hormonal changes in a woman's body due to pregnancy.</a:t>
            </a:r>
          </a:p>
          <a:p>
            <a:pPr marL="896620" lvl="1" indent="-448310" algn="just">
              <a:buFont typeface="Arial" panose="020B0604020202020204"/>
              <a:buChar char="•"/>
            </a:pPr>
            <a:r>
              <a:rPr lang="en-US" sz="3600" spc="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Alterations in balance and postural control due to these changes</a:t>
            </a:r>
          </a:p>
          <a:p>
            <a:pPr marL="896620" lvl="1" indent="-448310" algn="just">
              <a:buFont typeface="Arial" panose="020B0604020202020204"/>
              <a:buChar char="•"/>
            </a:pPr>
            <a:r>
              <a:rPr lang="en-US" sz="3600" spc="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Hormonal changes contribute to joint laxity, ligamentous laxity, and alterations in muscle tone, impacting balance.</a:t>
            </a:r>
          </a:p>
          <a:p>
            <a:pPr marL="896620" lvl="1" indent="-448310" algn="just">
              <a:buFont typeface="Arial" panose="020B0604020202020204"/>
              <a:buChar char="•"/>
            </a:pPr>
            <a:r>
              <a:rPr lang="en-US" sz="3600" spc="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growing fetus shifts the woman's center of gravity forward.</a:t>
            </a:r>
          </a:p>
          <a:p>
            <a:pPr marL="896620" lvl="1" indent="-448310" algn="just">
              <a:buFont typeface="Arial" panose="020B0604020202020204"/>
              <a:buChar char="•"/>
            </a:pPr>
            <a:r>
              <a:rPr lang="en-US" sz="3600" spc="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COP provides quantitative data about the distribution of forces exerted by the body on the support surface.</a:t>
            </a:r>
          </a:p>
          <a:p>
            <a:pPr marL="896620" lvl="1" indent="-448310" algn="just">
              <a:buFont typeface="Arial" panose="020B0604020202020204"/>
              <a:buChar char="•"/>
            </a:pPr>
            <a:r>
              <a:rPr lang="en-US" sz="3600" spc="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influenced by various factors such as muscle activity, joint stability, proprioception, and visual feedback.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32">
            <a:extLst>
              <a:ext uri="{FF2B5EF4-FFF2-40B4-BE49-F238E27FC236}">
                <a16:creationId xmlns:a16="http://schemas.microsoft.com/office/drawing/2014/main" id="{BA09A83A-DD83-EC8B-8FD7-4383B258BE24}"/>
              </a:ext>
            </a:extLst>
          </p:cNvPr>
          <p:cNvSpPr txBox="1"/>
          <p:nvPr/>
        </p:nvSpPr>
        <p:spPr>
          <a:xfrm>
            <a:off x="349910" y="319614"/>
            <a:ext cx="10409571" cy="11020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103"/>
              </a:lnSpc>
              <a:spcBef>
                <a:spcPct val="0"/>
              </a:spcBef>
            </a:pPr>
            <a:r>
              <a:rPr lang="en-US" sz="6502" dirty="0">
                <a:solidFill>
                  <a:srgbClr val="000000"/>
                </a:solidFill>
                <a:latin typeface="Copperplate Gothic 32 AB Bold"/>
              </a:rPr>
              <a:t>INTRODUCTION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5970F48-23C4-2DED-4F63-635D92B8347E}"/>
              </a:ext>
            </a:extLst>
          </p:cNvPr>
          <p:cNvSpPr/>
          <p:nvPr/>
        </p:nvSpPr>
        <p:spPr>
          <a:xfrm>
            <a:off x="184753" y="53039"/>
            <a:ext cx="1122616" cy="1842222"/>
          </a:xfrm>
          <a:custGeom>
            <a:avLst/>
            <a:gdLst/>
            <a:ahLst/>
            <a:cxnLst/>
            <a:rect l="l" t="t" r="r" b="b"/>
            <a:pathLst>
              <a:path w="1384460" h="2264964">
                <a:moveTo>
                  <a:pt x="0" y="0"/>
                </a:moveTo>
                <a:lnTo>
                  <a:pt x="1384459" y="0"/>
                </a:lnTo>
                <a:lnTo>
                  <a:pt x="1384459" y="2264964"/>
                </a:lnTo>
                <a:lnTo>
                  <a:pt x="0" y="22649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C08DAB78-41A7-E28C-E33E-E1607CCA9C8B}"/>
              </a:ext>
            </a:extLst>
          </p:cNvPr>
          <p:cNvSpPr/>
          <p:nvPr/>
        </p:nvSpPr>
        <p:spPr>
          <a:xfrm>
            <a:off x="14325600" y="0"/>
            <a:ext cx="3962400" cy="10287000"/>
          </a:xfrm>
          <a:custGeom>
            <a:avLst/>
            <a:gdLst/>
            <a:ahLst/>
            <a:cxnLst/>
            <a:rect l="l" t="t" r="r" b="b"/>
            <a:pathLst>
              <a:path w="3929032" h="9930727">
                <a:moveTo>
                  <a:pt x="0" y="0"/>
                </a:moveTo>
                <a:lnTo>
                  <a:pt x="3929032" y="0"/>
                </a:lnTo>
                <a:lnTo>
                  <a:pt x="3929032" y="9930727"/>
                </a:lnTo>
                <a:lnTo>
                  <a:pt x="0" y="9930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541" b="-6980"/>
            </a:stretch>
          </a:blipFill>
        </p:spPr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849622">
            <a:off x="-2979579" y="-5050234"/>
            <a:ext cx="19832362" cy="7378012"/>
          </a:xfrm>
          <a:custGeom>
            <a:avLst/>
            <a:gdLst/>
            <a:ahLst/>
            <a:cxnLst/>
            <a:rect l="l" t="t" r="r" b="b"/>
            <a:pathLst>
              <a:path w="19832362" h="7378012">
                <a:moveTo>
                  <a:pt x="0" y="0"/>
                </a:moveTo>
                <a:lnTo>
                  <a:pt x="19832362" y="0"/>
                </a:lnTo>
                <a:lnTo>
                  <a:pt x="19832362" y="7378011"/>
                </a:lnTo>
                <a:lnTo>
                  <a:pt x="0" y="73780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510" b="-16963"/>
            </a:stretch>
          </a:blipFill>
        </p:spPr>
      </p:sp>
      <p:sp>
        <p:nvSpPr>
          <p:cNvPr id="4" name="Freeform 4"/>
          <p:cNvSpPr/>
          <p:nvPr/>
        </p:nvSpPr>
        <p:spPr>
          <a:xfrm rot="1107188">
            <a:off x="15214400" y="128438"/>
            <a:ext cx="2590800" cy="3543300"/>
          </a:xfrm>
          <a:custGeom>
            <a:avLst/>
            <a:gdLst/>
            <a:ahLst/>
            <a:cxnLst/>
            <a:rect l="l" t="t" r="r" b="b"/>
            <a:pathLst>
              <a:path w="2669477" h="4114800">
                <a:moveTo>
                  <a:pt x="0" y="0"/>
                </a:moveTo>
                <a:lnTo>
                  <a:pt x="2669476" y="0"/>
                </a:lnTo>
                <a:lnTo>
                  <a:pt x="266947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52400" y="114300"/>
            <a:ext cx="13843376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19"/>
              </a:lnSpc>
            </a:pPr>
            <a:r>
              <a:rPr lang="en-US" sz="8099" dirty="0">
                <a:solidFill>
                  <a:srgbClr val="000000"/>
                </a:solidFill>
                <a:latin typeface="Copperplate Gothic 29 AB Bold"/>
              </a:rPr>
              <a:t>PROBLEM STATEMENT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2400" y="1714500"/>
            <a:ext cx="13222190" cy="8309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Studies on pregnancy biomechanics predominantly focus on gait changes, weight distribution, and musculoskeletal adaptation but lack depth in trimester-specific balance evaluations, particularly under varied visual feedback conditions.</a:t>
            </a:r>
          </a:p>
          <a:p>
            <a:pPr algn="just"/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gap restricts healthcare providers from fully understanding the evolving balance dynamics and associated fall risks throughout pregnancy stages.</a:t>
            </a:r>
          </a:p>
          <a:p>
            <a:pPr algn="just"/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spc="98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investigate the balance and force distribution in pregnant females during different trimesters?</a:t>
            </a:r>
          </a:p>
          <a:p>
            <a:pPr algn="just"/>
            <a:endParaRPr lang="en-US" sz="3600" spc="98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just">
              <a:buFont typeface="Arial" panose="020B0604020202020204" pitchFamily="34" charset="0"/>
              <a:buChar char="•"/>
            </a:pPr>
            <a:r>
              <a:rPr lang="en-US" sz="3600" spc="98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compare the COP measurements with eyes open and eyes closed within the same trimester and between different trimesters?</a:t>
            </a:r>
          </a:p>
        </p:txBody>
      </p:sp>
      <p:sp>
        <p:nvSpPr>
          <p:cNvPr id="7" name="Freeform 11">
            <a:extLst>
              <a:ext uri="{FF2B5EF4-FFF2-40B4-BE49-F238E27FC236}">
                <a16:creationId xmlns:a16="http://schemas.microsoft.com/office/drawing/2014/main" id="{03242C08-9B21-5B18-BBA5-BBE5ED6FA4AC}"/>
              </a:ext>
            </a:extLst>
          </p:cNvPr>
          <p:cNvSpPr/>
          <p:nvPr/>
        </p:nvSpPr>
        <p:spPr>
          <a:xfrm>
            <a:off x="13487400" y="4114800"/>
            <a:ext cx="4648201" cy="6172200"/>
          </a:xfrm>
          <a:custGeom>
            <a:avLst/>
            <a:gdLst/>
            <a:ahLst/>
            <a:cxnLst/>
            <a:rect l="l" t="t" r="r" b="b"/>
            <a:pathLst>
              <a:path w="3868115" h="9943504">
                <a:moveTo>
                  <a:pt x="0" y="0"/>
                </a:moveTo>
                <a:lnTo>
                  <a:pt x="3868115" y="0"/>
                </a:lnTo>
                <a:lnTo>
                  <a:pt x="3868115" y="9943504"/>
                </a:lnTo>
                <a:lnTo>
                  <a:pt x="0" y="99435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698" r="-19698"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rot="20890862">
            <a:off x="-945183" y="4787067"/>
            <a:ext cx="6952271" cy="7341006"/>
          </a:xfrm>
          <a:custGeom>
            <a:avLst/>
            <a:gdLst/>
            <a:ahLst/>
            <a:cxnLst/>
            <a:rect l="l" t="t" r="r" b="b"/>
            <a:pathLst>
              <a:path w="9759421" h="10130882">
                <a:moveTo>
                  <a:pt x="0" y="0"/>
                </a:moveTo>
                <a:lnTo>
                  <a:pt x="9759421" y="0"/>
                </a:lnTo>
                <a:lnTo>
                  <a:pt x="9759421" y="10130882"/>
                </a:lnTo>
                <a:lnTo>
                  <a:pt x="0" y="101308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16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1900" y="0"/>
            <a:ext cx="1046416" cy="1670645"/>
          </a:xfrm>
          <a:custGeom>
            <a:avLst/>
            <a:gdLst/>
            <a:ahLst/>
            <a:cxnLst/>
            <a:rect l="l" t="t" r="r" b="b"/>
            <a:pathLst>
              <a:path w="1384460" h="2264964">
                <a:moveTo>
                  <a:pt x="0" y="0"/>
                </a:moveTo>
                <a:lnTo>
                  <a:pt x="1384459" y="0"/>
                </a:lnTo>
                <a:lnTo>
                  <a:pt x="1384459" y="2264964"/>
                </a:lnTo>
                <a:lnTo>
                  <a:pt x="0" y="2264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66833" y="161845"/>
            <a:ext cx="14995313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19"/>
              </a:lnSpc>
            </a:pPr>
            <a:r>
              <a:rPr lang="en-US" sz="8099" dirty="0">
                <a:solidFill>
                  <a:srgbClr val="000000"/>
                </a:solidFill>
                <a:latin typeface="Copperplate Gothic 29 AB Bold"/>
              </a:rPr>
              <a:t>OBJECTIVE AND MOTIVATION</a:t>
            </a:r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968947D3-F7B5-B372-322C-9F614A1C00BC}"/>
              </a:ext>
            </a:extLst>
          </p:cNvPr>
          <p:cNvSpPr/>
          <p:nvPr/>
        </p:nvSpPr>
        <p:spPr>
          <a:xfrm>
            <a:off x="12083957" y="1552495"/>
            <a:ext cx="6241574" cy="8734505"/>
          </a:xfrm>
          <a:custGeom>
            <a:avLst/>
            <a:gdLst/>
            <a:ahLst/>
            <a:cxnLst/>
            <a:rect l="l" t="t" r="r" b="b"/>
            <a:pathLst>
              <a:path w="8964696" h="10287000">
                <a:moveTo>
                  <a:pt x="0" y="0"/>
                </a:moveTo>
                <a:lnTo>
                  <a:pt x="8964696" y="0"/>
                </a:lnTo>
                <a:lnTo>
                  <a:pt x="896469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4757" r="-16723"/>
            </a:stretch>
          </a:blipFill>
        </p:spPr>
      </p:sp>
      <p:sp>
        <p:nvSpPr>
          <p:cNvPr id="9" name="TextBox 3"/>
          <p:cNvSpPr txBox="1"/>
          <p:nvPr/>
        </p:nvSpPr>
        <p:spPr>
          <a:xfrm>
            <a:off x="228600" y="1670645"/>
            <a:ext cx="11582400" cy="7755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93397" lvl="1" indent="-446698" algn="just">
              <a:buFont typeface="Arial"/>
              <a:buChar char="•"/>
            </a:pPr>
            <a:r>
              <a:rPr lang="en-US" sz="3600" spc="98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provide valuable insights into the effects of pregnancy on postural stability.</a:t>
            </a:r>
          </a:p>
          <a:p>
            <a:pPr marL="446699" lvl="1" algn="just"/>
            <a:endParaRPr lang="en-US" sz="3600" spc="98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3397" lvl="1" indent="-446698" algn="just">
              <a:buFont typeface="Arial"/>
              <a:buChar char="•"/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utilize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Center of Pressure (COP)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analysis with integrated visual feedback to comprehensively examine trimester-specific balance adjustments, by integrating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ANOVA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identify significant differences in postural stability between open and closed-eye conditions across trimesters.</a:t>
            </a:r>
          </a:p>
          <a:p>
            <a:pPr marL="446699" lvl="1" algn="just"/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3397" lvl="1" indent="-446698" algn="just"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Motivated by the critical need for overcoming the </a:t>
            </a:r>
            <a:r>
              <a:rPr lang="en-US" sz="3600" dirty="0"/>
              <a:t>gap that restricts healthcare providers from fully understanding the evolving balance dynamics and associated fall risks throughout pregnancy stages</a:t>
            </a:r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53E923C1-D81D-452E-149A-EF93DA7E2445}"/>
              </a:ext>
            </a:extLst>
          </p:cNvPr>
          <p:cNvSpPr txBox="1"/>
          <p:nvPr/>
        </p:nvSpPr>
        <p:spPr>
          <a:xfrm>
            <a:off x="-152400" y="9770987"/>
            <a:ext cx="1264920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46699" lvl="1" algn="just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Picture taken from online source. Own subjects’ privacy concerns considered!  </a:t>
            </a:r>
            <a:endParaRPr lang="en-US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979887" y="-2089560"/>
            <a:ext cx="11152064" cy="9827756"/>
          </a:xfrm>
          <a:custGeom>
            <a:avLst/>
            <a:gdLst/>
            <a:ahLst/>
            <a:cxnLst/>
            <a:rect l="l" t="t" r="r" b="b"/>
            <a:pathLst>
              <a:path w="11152064" h="9827756">
                <a:moveTo>
                  <a:pt x="0" y="0"/>
                </a:moveTo>
                <a:lnTo>
                  <a:pt x="11152064" y="0"/>
                </a:lnTo>
                <a:lnTo>
                  <a:pt x="11152064" y="9827757"/>
                </a:lnTo>
                <a:lnTo>
                  <a:pt x="0" y="98277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7165" y="104185"/>
            <a:ext cx="2445285" cy="1613888"/>
          </a:xfrm>
          <a:custGeom>
            <a:avLst/>
            <a:gdLst/>
            <a:ahLst/>
            <a:cxnLst/>
            <a:rect l="l" t="t" r="r" b="b"/>
            <a:pathLst>
              <a:path w="2445285" h="1613888">
                <a:moveTo>
                  <a:pt x="0" y="0"/>
                </a:moveTo>
                <a:lnTo>
                  <a:pt x="2445285" y="0"/>
                </a:lnTo>
                <a:lnTo>
                  <a:pt x="2445285" y="1613888"/>
                </a:lnTo>
                <a:lnTo>
                  <a:pt x="0" y="16138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566999" y="215275"/>
            <a:ext cx="14995313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19"/>
              </a:lnSpc>
            </a:pPr>
            <a:r>
              <a:rPr lang="en-US" sz="8099" dirty="0">
                <a:solidFill>
                  <a:srgbClr val="000000"/>
                </a:solidFill>
                <a:latin typeface="Copperplate Gothic 29 AB Bold"/>
              </a:rPr>
              <a:t>NOVELITY IN OUR 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E31FE8-C9A8-3B68-020B-25FCE808AD28}"/>
              </a:ext>
            </a:extLst>
          </p:cNvPr>
          <p:cNvSpPr txBox="1"/>
          <p:nvPr/>
        </p:nvSpPr>
        <p:spPr>
          <a:xfrm>
            <a:off x="173285" y="1604108"/>
            <a:ext cx="15904915" cy="8402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Integrated Visual Feedback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Uniquely incorporates visual feedback to assess its direct influence on balance across pregnancy trimesters, providing a comprehensive view of sensory reliance during pregnancy.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Extended Observation Period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alance is analyzed for a longer duration (two minutes, split between open and closed-eye conditions), offering more reliable insights into the role of vision in maintaining postural stability during pregnancy.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Trimester-Specific Analysis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reaks down balance dynamics for each trimester, using a large sample size (147 pregnant women) to capture trimester-specific changes in Center of Pressure (COP) and sway, revealing trends not previously documented.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Advanced Methodology</a:t>
            </a: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Application of ANOVA for robust statistical analysis of trimester-specific balance variations, for precise identification of high-risk trimesters for balance issues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2FDAE1D9-A22E-66E5-70D8-5A0825B4DC95}"/>
              </a:ext>
            </a:extLst>
          </p:cNvPr>
          <p:cNvSpPr/>
          <p:nvPr/>
        </p:nvSpPr>
        <p:spPr>
          <a:xfrm>
            <a:off x="16078200" y="7239902"/>
            <a:ext cx="2204067" cy="3047098"/>
          </a:xfrm>
          <a:custGeom>
            <a:avLst/>
            <a:gdLst/>
            <a:ahLst/>
            <a:cxnLst/>
            <a:rect l="l" t="t" r="r" b="b"/>
            <a:pathLst>
              <a:path w="2055589" h="2415756">
                <a:moveTo>
                  <a:pt x="0" y="0"/>
                </a:moveTo>
                <a:lnTo>
                  <a:pt x="2055589" y="0"/>
                </a:lnTo>
                <a:lnTo>
                  <a:pt x="2055589" y="2415756"/>
                </a:lnTo>
                <a:lnTo>
                  <a:pt x="0" y="24157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12218" y="-750098"/>
            <a:ext cx="7184236" cy="6331108"/>
          </a:xfrm>
          <a:custGeom>
            <a:avLst/>
            <a:gdLst/>
            <a:ahLst/>
            <a:cxnLst/>
            <a:rect l="l" t="t" r="r" b="b"/>
            <a:pathLst>
              <a:path w="7184236" h="6331108">
                <a:moveTo>
                  <a:pt x="0" y="0"/>
                </a:moveTo>
                <a:lnTo>
                  <a:pt x="7184236" y="0"/>
                </a:lnTo>
                <a:lnTo>
                  <a:pt x="7184236" y="6331107"/>
                </a:lnTo>
                <a:lnTo>
                  <a:pt x="0" y="63311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7000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295263" y="5143500"/>
            <a:ext cx="7184236" cy="6331108"/>
          </a:xfrm>
          <a:custGeom>
            <a:avLst/>
            <a:gdLst/>
            <a:ahLst/>
            <a:cxnLst/>
            <a:rect l="l" t="t" r="r" b="b"/>
            <a:pathLst>
              <a:path w="7184236" h="6331108">
                <a:moveTo>
                  <a:pt x="0" y="0"/>
                </a:moveTo>
                <a:lnTo>
                  <a:pt x="7184236" y="0"/>
                </a:lnTo>
                <a:lnTo>
                  <a:pt x="7184236" y="6331108"/>
                </a:lnTo>
                <a:lnTo>
                  <a:pt x="0" y="6331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77518" y="90207"/>
            <a:ext cx="1522606" cy="1289727"/>
          </a:xfrm>
          <a:custGeom>
            <a:avLst/>
            <a:gdLst/>
            <a:ahLst/>
            <a:cxnLst/>
            <a:rect l="l" t="t" r="r" b="b"/>
            <a:pathLst>
              <a:path w="1741897" h="1713591">
                <a:moveTo>
                  <a:pt x="0" y="0"/>
                </a:moveTo>
                <a:lnTo>
                  <a:pt x="1741896" y="0"/>
                </a:lnTo>
                <a:lnTo>
                  <a:pt x="1741896" y="1713591"/>
                </a:lnTo>
                <a:lnTo>
                  <a:pt x="0" y="17135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1905000" y="94185"/>
            <a:ext cx="14995313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19"/>
              </a:lnSpc>
            </a:pPr>
            <a:r>
              <a:rPr lang="en-US" sz="8099" dirty="0">
                <a:solidFill>
                  <a:srgbClr val="000000"/>
                </a:solidFill>
                <a:latin typeface="Copperplate Gothic 29 AB Bold"/>
              </a:rPr>
              <a:t>METHODOLOGY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78162" y="1181100"/>
            <a:ext cx="7331676" cy="826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30"/>
              </a:lnSpc>
              <a:spcBef>
                <a:spcPct val="0"/>
              </a:spcBef>
            </a:pPr>
            <a:r>
              <a:rPr lang="en-US" sz="4800" spc="158" dirty="0">
                <a:solidFill>
                  <a:srgbClr val="19191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283C67-59F6-B9F9-4960-9D3F55060399}"/>
              </a:ext>
            </a:extLst>
          </p:cNvPr>
          <p:cNvSpPr txBox="1"/>
          <p:nvPr/>
        </p:nvSpPr>
        <p:spPr>
          <a:xfrm>
            <a:off x="177518" y="2206170"/>
            <a:ext cx="1169469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sz="4400" b="1" dirty="0">
                <a:solidFill>
                  <a:srgbClr val="19191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TOOL:</a:t>
            </a:r>
          </a:p>
          <a:p>
            <a:pPr algn="just">
              <a:spcBef>
                <a:spcPct val="0"/>
              </a:spcBef>
            </a:pPr>
            <a:r>
              <a:rPr lang="en-US" sz="4400" dirty="0">
                <a:solidFill>
                  <a:srgbClr val="19191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FORCE PLATFORM AND USB LINK</a:t>
            </a:r>
          </a:p>
          <a:p>
            <a:pPr algn="just">
              <a:spcBef>
                <a:spcPct val="0"/>
              </a:spcBef>
            </a:pPr>
            <a:r>
              <a:rPr lang="en-US" sz="4400" b="1" dirty="0">
                <a:solidFill>
                  <a:srgbClr val="19191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SOFTWARE:</a:t>
            </a:r>
          </a:p>
          <a:p>
            <a:pPr algn="just">
              <a:spcBef>
                <a:spcPct val="0"/>
              </a:spcBef>
            </a:pPr>
            <a:r>
              <a:rPr lang="en-US" sz="4400" dirty="0">
                <a:solidFill>
                  <a:srgbClr val="19191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PASCO CAPSTONE</a:t>
            </a:r>
          </a:p>
          <a:p>
            <a:pPr algn="just">
              <a:spcBef>
                <a:spcPct val="0"/>
              </a:spcBef>
            </a:pPr>
            <a:r>
              <a:rPr lang="en-US" sz="4400" b="1" dirty="0">
                <a:solidFill>
                  <a:srgbClr val="19191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 SIZE:</a:t>
            </a:r>
          </a:p>
          <a:p>
            <a:pPr algn="just">
              <a:spcBef>
                <a:spcPct val="0"/>
              </a:spcBef>
            </a:pPr>
            <a:r>
              <a:rPr lang="en-US" sz="4400" dirty="0">
                <a:solidFill>
                  <a:srgbClr val="19191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147 (49 for each trimester)</a:t>
            </a: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D6DB11E-1493-59E5-00E7-075E32F10939}"/>
              </a:ext>
            </a:extLst>
          </p:cNvPr>
          <p:cNvSpPr/>
          <p:nvPr/>
        </p:nvSpPr>
        <p:spPr>
          <a:xfrm>
            <a:off x="4357681" y="6240362"/>
            <a:ext cx="5300908" cy="4080396"/>
          </a:xfrm>
          <a:custGeom>
            <a:avLst/>
            <a:gdLst/>
            <a:ahLst/>
            <a:cxnLst/>
            <a:rect l="l" t="t" r="r" b="b"/>
            <a:pathLst>
              <a:path w="5300908" h="3937817">
                <a:moveTo>
                  <a:pt x="0" y="0"/>
                </a:moveTo>
                <a:lnTo>
                  <a:pt x="5300907" y="0"/>
                </a:lnTo>
                <a:lnTo>
                  <a:pt x="5300907" y="3937817"/>
                </a:lnTo>
                <a:lnTo>
                  <a:pt x="0" y="39378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A025C8AA-D66E-3F54-18A3-FCE58E425CF8}"/>
              </a:ext>
            </a:extLst>
          </p:cNvPr>
          <p:cNvSpPr/>
          <p:nvPr/>
        </p:nvSpPr>
        <p:spPr>
          <a:xfrm>
            <a:off x="9658589" y="6217489"/>
            <a:ext cx="8629411" cy="4080397"/>
          </a:xfrm>
          <a:custGeom>
            <a:avLst/>
            <a:gdLst/>
            <a:ahLst/>
            <a:cxnLst/>
            <a:rect l="l" t="t" r="r" b="b"/>
            <a:pathLst>
              <a:path w="8629411" h="4080397">
                <a:moveTo>
                  <a:pt x="0" y="0"/>
                </a:moveTo>
                <a:lnTo>
                  <a:pt x="8629411" y="0"/>
                </a:lnTo>
                <a:lnTo>
                  <a:pt x="8629411" y="4080397"/>
                </a:lnTo>
                <a:lnTo>
                  <a:pt x="0" y="40803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8694" y="-1218949"/>
            <a:ext cx="13902753" cy="13381400"/>
          </a:xfrm>
          <a:custGeom>
            <a:avLst/>
            <a:gdLst/>
            <a:ahLst/>
            <a:cxnLst/>
            <a:rect l="l" t="t" r="r" b="b"/>
            <a:pathLst>
              <a:path w="13902753" h="13381400">
                <a:moveTo>
                  <a:pt x="0" y="0"/>
                </a:moveTo>
                <a:lnTo>
                  <a:pt x="13902754" y="0"/>
                </a:lnTo>
                <a:lnTo>
                  <a:pt x="13902754" y="13381400"/>
                </a:lnTo>
                <a:lnTo>
                  <a:pt x="0" y="13381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8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305850" y="114036"/>
            <a:ext cx="1189128" cy="1354079"/>
          </a:xfrm>
          <a:custGeom>
            <a:avLst/>
            <a:gdLst/>
            <a:ahLst/>
            <a:cxnLst/>
            <a:rect l="l" t="t" r="r" b="b"/>
            <a:pathLst>
              <a:path w="1189128" h="1354079">
                <a:moveTo>
                  <a:pt x="0" y="0"/>
                </a:moveTo>
                <a:lnTo>
                  <a:pt x="1189128" y="0"/>
                </a:lnTo>
                <a:lnTo>
                  <a:pt x="1189128" y="1354080"/>
                </a:lnTo>
                <a:lnTo>
                  <a:pt x="0" y="135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08876" y="447910"/>
            <a:ext cx="14995313" cy="9519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6810"/>
              </a:lnSpc>
              <a:spcBef>
                <a:spcPct val="0"/>
              </a:spcBef>
            </a:pPr>
            <a:r>
              <a:rPr lang="en-US" sz="8800" spc="155" dirty="0">
                <a:solidFill>
                  <a:srgbClr val="191919"/>
                </a:solidFill>
                <a:latin typeface="Aileron Heavy" panose="00000A00000000000000"/>
              </a:rPr>
              <a:t>PROTOCOL OBSERVED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621D0B7-8FB2-BB35-7B05-1369A7E73AD3}"/>
              </a:ext>
            </a:extLst>
          </p:cNvPr>
          <p:cNvGrpSpPr/>
          <p:nvPr/>
        </p:nvGrpSpPr>
        <p:grpSpPr>
          <a:xfrm>
            <a:off x="9270140" y="1563440"/>
            <a:ext cx="631437" cy="634268"/>
            <a:chOff x="13086" y="0"/>
            <a:chExt cx="940987" cy="945205"/>
          </a:xfrm>
        </p:grpSpPr>
        <p:sp>
          <p:nvSpPr>
            <p:cNvPr id="49" name="Freeform 3">
              <a:extLst>
                <a:ext uri="{FF2B5EF4-FFF2-40B4-BE49-F238E27FC236}">
                  <a16:creationId xmlns:a16="http://schemas.microsoft.com/office/drawing/2014/main" id="{9ABAA480-8FDF-A1D6-22DA-6B7901A180F4}"/>
                </a:ext>
              </a:extLst>
            </p:cNvPr>
            <p:cNvSpPr/>
            <p:nvPr/>
          </p:nvSpPr>
          <p:spPr>
            <a:xfrm>
              <a:off x="13086" y="0"/>
              <a:ext cx="940987" cy="945205"/>
            </a:xfrm>
            <a:custGeom>
              <a:avLst/>
              <a:gdLst/>
              <a:ahLst/>
              <a:cxnLst/>
              <a:rect l="l" t="t" r="r" b="b"/>
              <a:pathLst>
                <a:path w="940987" h="945205">
                  <a:moveTo>
                    <a:pt x="470493" y="0"/>
                  </a:moveTo>
                  <a:cubicBezTo>
                    <a:pt x="730679" y="1164"/>
                    <a:pt x="940987" y="212414"/>
                    <a:pt x="940987" y="472602"/>
                  </a:cubicBezTo>
                  <a:cubicBezTo>
                    <a:pt x="940987" y="732791"/>
                    <a:pt x="730679" y="944041"/>
                    <a:pt x="470493" y="945205"/>
                  </a:cubicBezTo>
                  <a:cubicBezTo>
                    <a:pt x="210307" y="944041"/>
                    <a:pt x="0" y="732791"/>
                    <a:pt x="0" y="472602"/>
                  </a:cubicBezTo>
                  <a:cubicBezTo>
                    <a:pt x="0" y="212414"/>
                    <a:pt x="210307" y="1164"/>
                    <a:pt x="470493" y="0"/>
                  </a:cubicBezTo>
                  <a:close/>
                </a:path>
              </a:pathLst>
            </a:custGeom>
            <a:solidFill>
              <a:srgbClr val="7CD4D2"/>
            </a:solidFill>
          </p:spPr>
        </p:sp>
        <p:sp>
          <p:nvSpPr>
            <p:cNvPr id="50" name="TextBox 4">
              <a:extLst>
                <a:ext uri="{FF2B5EF4-FFF2-40B4-BE49-F238E27FC236}">
                  <a16:creationId xmlns:a16="http://schemas.microsoft.com/office/drawing/2014/main" id="{E84F054E-9F1B-9BCB-455E-B68363A33C03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Aileron Regular Bold" panose="00000500000000000000"/>
                </a:rPr>
                <a:t>1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96873C1-CDFC-D3DA-080C-A21BA7C707F5}"/>
              </a:ext>
            </a:extLst>
          </p:cNvPr>
          <p:cNvGrpSpPr/>
          <p:nvPr/>
        </p:nvGrpSpPr>
        <p:grpSpPr>
          <a:xfrm>
            <a:off x="9291981" y="7607981"/>
            <a:ext cx="631437" cy="634268"/>
            <a:chOff x="13086" y="0"/>
            <a:chExt cx="940987" cy="945205"/>
          </a:xfrm>
        </p:grpSpPr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EDF53F2E-99F6-1CE4-939B-F3C4989E9986}"/>
                </a:ext>
              </a:extLst>
            </p:cNvPr>
            <p:cNvSpPr/>
            <p:nvPr/>
          </p:nvSpPr>
          <p:spPr>
            <a:xfrm>
              <a:off x="13086" y="0"/>
              <a:ext cx="940987" cy="945205"/>
            </a:xfrm>
            <a:custGeom>
              <a:avLst/>
              <a:gdLst/>
              <a:ahLst/>
              <a:cxnLst/>
              <a:rect l="l" t="t" r="r" b="b"/>
              <a:pathLst>
                <a:path w="940987" h="945205">
                  <a:moveTo>
                    <a:pt x="470493" y="0"/>
                  </a:moveTo>
                  <a:cubicBezTo>
                    <a:pt x="730679" y="1164"/>
                    <a:pt x="940987" y="212414"/>
                    <a:pt x="940987" y="472602"/>
                  </a:cubicBezTo>
                  <a:cubicBezTo>
                    <a:pt x="940987" y="732791"/>
                    <a:pt x="730679" y="944041"/>
                    <a:pt x="470493" y="945205"/>
                  </a:cubicBezTo>
                  <a:cubicBezTo>
                    <a:pt x="210307" y="944041"/>
                    <a:pt x="0" y="732791"/>
                    <a:pt x="0" y="472602"/>
                  </a:cubicBezTo>
                  <a:cubicBezTo>
                    <a:pt x="0" y="212414"/>
                    <a:pt x="210307" y="1164"/>
                    <a:pt x="470493" y="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id="48" name="TextBox 7">
              <a:extLst>
                <a:ext uri="{FF2B5EF4-FFF2-40B4-BE49-F238E27FC236}">
                  <a16:creationId xmlns:a16="http://schemas.microsoft.com/office/drawing/2014/main" id="{F7AEF12B-ADE2-F350-AD0C-177377E1D1B7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Aileron Regular Bold" panose="00000500000000000000"/>
                </a:rPr>
                <a:t>5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84EDCAD-E25B-2C95-002B-E0D6A93B49F4}"/>
              </a:ext>
            </a:extLst>
          </p:cNvPr>
          <p:cNvGrpSpPr/>
          <p:nvPr/>
        </p:nvGrpSpPr>
        <p:grpSpPr>
          <a:xfrm>
            <a:off x="9274408" y="6031988"/>
            <a:ext cx="631437" cy="634268"/>
            <a:chOff x="13086" y="0"/>
            <a:chExt cx="940987" cy="945205"/>
          </a:xfrm>
        </p:grpSpPr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5A2D8863-E5AC-3F5D-F1DB-498CEBC417E8}"/>
                </a:ext>
              </a:extLst>
            </p:cNvPr>
            <p:cNvSpPr/>
            <p:nvPr/>
          </p:nvSpPr>
          <p:spPr>
            <a:xfrm>
              <a:off x="13086" y="0"/>
              <a:ext cx="940987" cy="945205"/>
            </a:xfrm>
            <a:custGeom>
              <a:avLst/>
              <a:gdLst/>
              <a:ahLst/>
              <a:cxnLst/>
              <a:rect l="l" t="t" r="r" b="b"/>
              <a:pathLst>
                <a:path w="940987" h="945205">
                  <a:moveTo>
                    <a:pt x="470493" y="0"/>
                  </a:moveTo>
                  <a:cubicBezTo>
                    <a:pt x="730679" y="1164"/>
                    <a:pt x="940987" y="212414"/>
                    <a:pt x="940987" y="472602"/>
                  </a:cubicBezTo>
                  <a:cubicBezTo>
                    <a:pt x="940987" y="732791"/>
                    <a:pt x="730679" y="944041"/>
                    <a:pt x="470493" y="945205"/>
                  </a:cubicBezTo>
                  <a:cubicBezTo>
                    <a:pt x="210307" y="944041"/>
                    <a:pt x="0" y="732791"/>
                    <a:pt x="0" y="472602"/>
                  </a:cubicBezTo>
                  <a:cubicBezTo>
                    <a:pt x="0" y="212414"/>
                    <a:pt x="210307" y="1164"/>
                    <a:pt x="470493" y="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id="46" name="TextBox 10">
              <a:extLst>
                <a:ext uri="{FF2B5EF4-FFF2-40B4-BE49-F238E27FC236}">
                  <a16:creationId xmlns:a16="http://schemas.microsoft.com/office/drawing/2014/main" id="{A487057F-EA62-0183-1E4D-D851B6426BFE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3360"/>
                </a:lnSpc>
              </a:pPr>
              <a:r>
                <a:rPr lang="en-US" sz="2400" dirty="0">
                  <a:solidFill>
                    <a:srgbClr val="FFFFFF"/>
                  </a:solidFill>
                  <a:latin typeface="Aileron Regular Bold" panose="00000500000000000000"/>
                </a:rPr>
                <a:t>4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BC9A80-B383-0396-0766-E1027DCC32F7}"/>
              </a:ext>
            </a:extLst>
          </p:cNvPr>
          <p:cNvGrpSpPr/>
          <p:nvPr/>
        </p:nvGrpSpPr>
        <p:grpSpPr>
          <a:xfrm>
            <a:off x="9258608" y="4550993"/>
            <a:ext cx="631437" cy="634268"/>
            <a:chOff x="13086" y="0"/>
            <a:chExt cx="940987" cy="945205"/>
          </a:xfrm>
        </p:grpSpPr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D14CD273-6B5B-1900-9635-081D954B9186}"/>
                </a:ext>
              </a:extLst>
            </p:cNvPr>
            <p:cNvSpPr/>
            <p:nvPr/>
          </p:nvSpPr>
          <p:spPr>
            <a:xfrm>
              <a:off x="13086" y="0"/>
              <a:ext cx="940987" cy="945205"/>
            </a:xfrm>
            <a:custGeom>
              <a:avLst/>
              <a:gdLst/>
              <a:ahLst/>
              <a:cxnLst/>
              <a:rect l="l" t="t" r="r" b="b"/>
              <a:pathLst>
                <a:path w="940987" h="945205">
                  <a:moveTo>
                    <a:pt x="470493" y="0"/>
                  </a:moveTo>
                  <a:cubicBezTo>
                    <a:pt x="730679" y="1164"/>
                    <a:pt x="940987" y="212414"/>
                    <a:pt x="940987" y="472602"/>
                  </a:cubicBezTo>
                  <a:cubicBezTo>
                    <a:pt x="940987" y="732791"/>
                    <a:pt x="730679" y="944041"/>
                    <a:pt x="470493" y="945205"/>
                  </a:cubicBezTo>
                  <a:cubicBezTo>
                    <a:pt x="210307" y="944041"/>
                    <a:pt x="0" y="732791"/>
                    <a:pt x="0" y="472602"/>
                  </a:cubicBezTo>
                  <a:cubicBezTo>
                    <a:pt x="0" y="212414"/>
                    <a:pt x="210307" y="1164"/>
                    <a:pt x="470493" y="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id="44" name="TextBox 13">
              <a:extLst>
                <a:ext uri="{FF2B5EF4-FFF2-40B4-BE49-F238E27FC236}">
                  <a16:creationId xmlns:a16="http://schemas.microsoft.com/office/drawing/2014/main" id="{816401F9-1BAE-E73A-125E-B383B3296EA5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Aileron Regular Bold" panose="00000500000000000000"/>
                </a:rPr>
                <a:t>3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0CB06A9-954D-3D2E-A27D-5FC29A1CB35C}"/>
              </a:ext>
            </a:extLst>
          </p:cNvPr>
          <p:cNvGrpSpPr/>
          <p:nvPr/>
        </p:nvGrpSpPr>
        <p:grpSpPr>
          <a:xfrm>
            <a:off x="9270141" y="3064342"/>
            <a:ext cx="631437" cy="634268"/>
            <a:chOff x="13086" y="0"/>
            <a:chExt cx="940987" cy="945205"/>
          </a:xfrm>
        </p:grpSpPr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1A7A0979-DAD9-33EC-21BB-B25CFC5E93C9}"/>
                </a:ext>
              </a:extLst>
            </p:cNvPr>
            <p:cNvSpPr/>
            <p:nvPr/>
          </p:nvSpPr>
          <p:spPr>
            <a:xfrm>
              <a:off x="13086" y="0"/>
              <a:ext cx="940987" cy="945205"/>
            </a:xfrm>
            <a:custGeom>
              <a:avLst/>
              <a:gdLst/>
              <a:ahLst/>
              <a:cxnLst/>
              <a:rect l="l" t="t" r="r" b="b"/>
              <a:pathLst>
                <a:path w="940987" h="945205">
                  <a:moveTo>
                    <a:pt x="470493" y="0"/>
                  </a:moveTo>
                  <a:cubicBezTo>
                    <a:pt x="730679" y="1164"/>
                    <a:pt x="940987" y="212414"/>
                    <a:pt x="940987" y="472602"/>
                  </a:cubicBezTo>
                  <a:cubicBezTo>
                    <a:pt x="940987" y="732791"/>
                    <a:pt x="730679" y="944041"/>
                    <a:pt x="470493" y="945205"/>
                  </a:cubicBezTo>
                  <a:cubicBezTo>
                    <a:pt x="210307" y="944041"/>
                    <a:pt x="0" y="732791"/>
                    <a:pt x="0" y="472602"/>
                  </a:cubicBezTo>
                  <a:cubicBezTo>
                    <a:pt x="0" y="212414"/>
                    <a:pt x="210307" y="1164"/>
                    <a:pt x="470493" y="0"/>
                  </a:cubicBezTo>
                  <a:close/>
                </a:path>
              </a:pathLst>
            </a:custGeom>
            <a:solidFill>
              <a:srgbClr val="4AB1B4"/>
            </a:solidFill>
          </p:spPr>
        </p:sp>
        <p:sp>
          <p:nvSpPr>
            <p:cNvPr id="42" name="TextBox 16">
              <a:extLst>
                <a:ext uri="{FF2B5EF4-FFF2-40B4-BE49-F238E27FC236}">
                  <a16:creationId xmlns:a16="http://schemas.microsoft.com/office/drawing/2014/main" id="{82AF55CB-C16E-9C07-95FD-C613F02E4C06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3360"/>
                </a:lnSpc>
              </a:pPr>
              <a:r>
                <a:rPr lang="en-US" sz="2400" dirty="0">
                  <a:solidFill>
                    <a:srgbClr val="FFFFFF"/>
                  </a:solidFill>
                  <a:latin typeface="Aileron Regular Bold" panose="00000500000000000000"/>
                </a:rPr>
                <a:t>2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7D94B78-2FA0-01A8-9ADE-D12ED941A8AA}"/>
              </a:ext>
            </a:extLst>
          </p:cNvPr>
          <p:cNvGrpSpPr/>
          <p:nvPr/>
        </p:nvGrpSpPr>
        <p:grpSpPr>
          <a:xfrm>
            <a:off x="9852221" y="1272221"/>
            <a:ext cx="1191575" cy="1196916"/>
            <a:chOff x="1813" y="0"/>
            <a:chExt cx="809173" cy="812800"/>
          </a:xfrm>
        </p:grpSpPr>
        <p:sp>
          <p:nvSpPr>
            <p:cNvPr id="39" name="Freeform 18">
              <a:extLst>
                <a:ext uri="{FF2B5EF4-FFF2-40B4-BE49-F238E27FC236}">
                  <a16:creationId xmlns:a16="http://schemas.microsoft.com/office/drawing/2014/main" id="{626CB820-9DD6-EF32-19E2-4A262A3A2C57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7CD4D2"/>
            </a:solidFill>
          </p:spPr>
        </p:sp>
        <p:sp>
          <p:nvSpPr>
            <p:cNvPr id="40" name="TextBox 19">
              <a:extLst>
                <a:ext uri="{FF2B5EF4-FFF2-40B4-BE49-F238E27FC236}">
                  <a16:creationId xmlns:a16="http://schemas.microsoft.com/office/drawing/2014/main" id="{0436446C-144E-0D62-866C-1367DDC5D3E5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7" name="Freeform 20">
            <a:extLst>
              <a:ext uri="{FF2B5EF4-FFF2-40B4-BE49-F238E27FC236}">
                <a16:creationId xmlns:a16="http://schemas.microsoft.com/office/drawing/2014/main" id="{AECEF139-4CF2-6056-0E67-C82AB124EC1E}"/>
              </a:ext>
            </a:extLst>
          </p:cNvPr>
          <p:cNvSpPr/>
          <p:nvPr/>
        </p:nvSpPr>
        <p:spPr>
          <a:xfrm>
            <a:off x="10133169" y="1588923"/>
            <a:ext cx="643598" cy="496156"/>
          </a:xfrm>
          <a:custGeom>
            <a:avLst/>
            <a:gdLst/>
            <a:ahLst/>
            <a:cxnLst/>
            <a:rect l="l" t="t" r="r" b="b"/>
            <a:pathLst>
              <a:path w="643598" h="496156">
                <a:moveTo>
                  <a:pt x="0" y="0"/>
                </a:moveTo>
                <a:lnTo>
                  <a:pt x="643598" y="0"/>
                </a:lnTo>
                <a:lnTo>
                  <a:pt x="643598" y="496156"/>
                </a:lnTo>
                <a:lnTo>
                  <a:pt x="0" y="4961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AutoShape 21">
            <a:extLst>
              <a:ext uri="{FF2B5EF4-FFF2-40B4-BE49-F238E27FC236}">
                <a16:creationId xmlns:a16="http://schemas.microsoft.com/office/drawing/2014/main" id="{767D4021-63EB-9357-7B1C-B7268319A684}"/>
              </a:ext>
            </a:extLst>
          </p:cNvPr>
          <p:cNvSpPr/>
          <p:nvPr/>
        </p:nvSpPr>
        <p:spPr>
          <a:xfrm flipV="1">
            <a:off x="10448008" y="2432298"/>
            <a:ext cx="0" cy="5874492"/>
          </a:xfrm>
          <a:prstGeom prst="line">
            <a:avLst/>
          </a:prstGeom>
          <a:ln w="9525" cap="flat">
            <a:solidFill>
              <a:srgbClr val="191919">
                <a:alpha val="60000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3473436-07DD-6B35-030C-46C9CBE7DD79}"/>
              </a:ext>
            </a:extLst>
          </p:cNvPr>
          <p:cNvGrpSpPr/>
          <p:nvPr/>
        </p:nvGrpSpPr>
        <p:grpSpPr>
          <a:xfrm>
            <a:off x="9852220" y="2741826"/>
            <a:ext cx="1191575" cy="1196916"/>
            <a:chOff x="1813" y="0"/>
            <a:chExt cx="809173" cy="812800"/>
          </a:xfrm>
        </p:grpSpPr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F58E097D-0997-F56E-8B65-0F93491A583E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AB1B4"/>
            </a:solidFill>
          </p:spPr>
        </p:sp>
        <p:sp>
          <p:nvSpPr>
            <p:cNvPr id="38" name="TextBox 24">
              <a:extLst>
                <a:ext uri="{FF2B5EF4-FFF2-40B4-BE49-F238E27FC236}">
                  <a16:creationId xmlns:a16="http://schemas.microsoft.com/office/drawing/2014/main" id="{03081BFD-833E-400B-0BF8-7379FA073B7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0" name="Freeform 25">
            <a:extLst>
              <a:ext uri="{FF2B5EF4-FFF2-40B4-BE49-F238E27FC236}">
                <a16:creationId xmlns:a16="http://schemas.microsoft.com/office/drawing/2014/main" id="{D2C8E0AE-B088-3F5C-0C9D-32C4D69477FE}"/>
              </a:ext>
            </a:extLst>
          </p:cNvPr>
          <p:cNvSpPr/>
          <p:nvPr/>
        </p:nvSpPr>
        <p:spPr>
          <a:xfrm>
            <a:off x="10126208" y="3112670"/>
            <a:ext cx="643598" cy="496156"/>
          </a:xfrm>
          <a:custGeom>
            <a:avLst/>
            <a:gdLst/>
            <a:ahLst/>
            <a:cxnLst/>
            <a:rect l="l" t="t" r="r" b="b"/>
            <a:pathLst>
              <a:path w="643598" h="496156">
                <a:moveTo>
                  <a:pt x="0" y="0"/>
                </a:moveTo>
                <a:lnTo>
                  <a:pt x="643598" y="0"/>
                </a:lnTo>
                <a:lnTo>
                  <a:pt x="643598" y="496156"/>
                </a:lnTo>
                <a:lnTo>
                  <a:pt x="0" y="4961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55A4683-C421-F972-BFBE-9D46C7C53849}"/>
              </a:ext>
            </a:extLst>
          </p:cNvPr>
          <p:cNvGrpSpPr/>
          <p:nvPr/>
        </p:nvGrpSpPr>
        <p:grpSpPr>
          <a:xfrm>
            <a:off x="9841368" y="4274835"/>
            <a:ext cx="1191575" cy="1196916"/>
            <a:chOff x="1813" y="0"/>
            <a:chExt cx="809173" cy="812800"/>
          </a:xfrm>
        </p:grpSpPr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F056D4F1-66D9-E86B-0360-87A1E986378D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id="36" name="TextBox 28">
              <a:extLst>
                <a:ext uri="{FF2B5EF4-FFF2-40B4-BE49-F238E27FC236}">
                  <a16:creationId xmlns:a16="http://schemas.microsoft.com/office/drawing/2014/main" id="{EDCA724B-F1F9-D460-1C8E-92DE83A75947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2" name="Freeform 29">
            <a:extLst>
              <a:ext uri="{FF2B5EF4-FFF2-40B4-BE49-F238E27FC236}">
                <a16:creationId xmlns:a16="http://schemas.microsoft.com/office/drawing/2014/main" id="{74A69203-C6A0-365A-E829-7F9A293EC74D}"/>
              </a:ext>
            </a:extLst>
          </p:cNvPr>
          <p:cNvSpPr/>
          <p:nvPr/>
        </p:nvSpPr>
        <p:spPr>
          <a:xfrm>
            <a:off x="10133169" y="4622558"/>
            <a:ext cx="643598" cy="496156"/>
          </a:xfrm>
          <a:custGeom>
            <a:avLst/>
            <a:gdLst/>
            <a:ahLst/>
            <a:cxnLst/>
            <a:rect l="l" t="t" r="r" b="b"/>
            <a:pathLst>
              <a:path w="643598" h="496156">
                <a:moveTo>
                  <a:pt x="0" y="0"/>
                </a:moveTo>
                <a:lnTo>
                  <a:pt x="643598" y="0"/>
                </a:lnTo>
                <a:lnTo>
                  <a:pt x="643598" y="496156"/>
                </a:lnTo>
                <a:lnTo>
                  <a:pt x="0" y="4961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45EA1E2-B914-BED9-1A40-78D496A3884F}"/>
              </a:ext>
            </a:extLst>
          </p:cNvPr>
          <p:cNvGrpSpPr/>
          <p:nvPr/>
        </p:nvGrpSpPr>
        <p:grpSpPr>
          <a:xfrm>
            <a:off x="9859779" y="5749801"/>
            <a:ext cx="1191575" cy="1196916"/>
            <a:chOff x="1813" y="0"/>
            <a:chExt cx="809173" cy="812800"/>
          </a:xfrm>
        </p:grpSpPr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E67F81D0-C97B-12EA-712F-85A434D71209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id="34" name="TextBox 32">
              <a:extLst>
                <a:ext uri="{FF2B5EF4-FFF2-40B4-BE49-F238E27FC236}">
                  <a16:creationId xmlns:a16="http://schemas.microsoft.com/office/drawing/2014/main" id="{9D7D5744-7E6B-8E2C-2C46-64140E1166C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4" name="Freeform 33">
            <a:extLst>
              <a:ext uri="{FF2B5EF4-FFF2-40B4-BE49-F238E27FC236}">
                <a16:creationId xmlns:a16="http://schemas.microsoft.com/office/drawing/2014/main" id="{F125996F-47CC-4CF8-E23E-B8554BF31BDA}"/>
              </a:ext>
            </a:extLst>
          </p:cNvPr>
          <p:cNvSpPr/>
          <p:nvPr/>
        </p:nvSpPr>
        <p:spPr>
          <a:xfrm>
            <a:off x="10185914" y="6050444"/>
            <a:ext cx="643598" cy="496156"/>
          </a:xfrm>
          <a:custGeom>
            <a:avLst/>
            <a:gdLst/>
            <a:ahLst/>
            <a:cxnLst/>
            <a:rect l="l" t="t" r="r" b="b"/>
            <a:pathLst>
              <a:path w="643598" h="496156">
                <a:moveTo>
                  <a:pt x="0" y="0"/>
                </a:moveTo>
                <a:lnTo>
                  <a:pt x="643598" y="0"/>
                </a:lnTo>
                <a:lnTo>
                  <a:pt x="643598" y="496156"/>
                </a:lnTo>
                <a:lnTo>
                  <a:pt x="0" y="4961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776B6C5-6616-D11B-5C46-DF874E1EA1DD}"/>
              </a:ext>
            </a:extLst>
          </p:cNvPr>
          <p:cNvGrpSpPr/>
          <p:nvPr/>
        </p:nvGrpSpPr>
        <p:grpSpPr>
          <a:xfrm>
            <a:off x="9865482" y="7277921"/>
            <a:ext cx="1191575" cy="1196916"/>
            <a:chOff x="1813" y="0"/>
            <a:chExt cx="809173" cy="812800"/>
          </a:xfrm>
        </p:grpSpPr>
        <p:sp>
          <p:nvSpPr>
            <p:cNvPr id="31" name="Freeform 35">
              <a:extLst>
                <a:ext uri="{FF2B5EF4-FFF2-40B4-BE49-F238E27FC236}">
                  <a16:creationId xmlns:a16="http://schemas.microsoft.com/office/drawing/2014/main" id="{30F10595-0936-B8A3-7F2C-5F094BD9D552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id="32" name="TextBox 36">
              <a:extLst>
                <a:ext uri="{FF2B5EF4-FFF2-40B4-BE49-F238E27FC236}">
                  <a16:creationId xmlns:a16="http://schemas.microsoft.com/office/drawing/2014/main" id="{FB465559-F9B9-07A5-310D-A040FE4F2E04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6" name="Freeform 37">
            <a:extLst>
              <a:ext uri="{FF2B5EF4-FFF2-40B4-BE49-F238E27FC236}">
                <a16:creationId xmlns:a16="http://schemas.microsoft.com/office/drawing/2014/main" id="{647C5588-B927-C7C9-8B6B-9631873E0CFF}"/>
              </a:ext>
            </a:extLst>
          </p:cNvPr>
          <p:cNvSpPr/>
          <p:nvPr/>
        </p:nvSpPr>
        <p:spPr>
          <a:xfrm>
            <a:off x="10126208" y="7644081"/>
            <a:ext cx="643598" cy="496156"/>
          </a:xfrm>
          <a:custGeom>
            <a:avLst/>
            <a:gdLst/>
            <a:ahLst/>
            <a:cxnLst/>
            <a:rect l="l" t="t" r="r" b="b"/>
            <a:pathLst>
              <a:path w="643598" h="496156">
                <a:moveTo>
                  <a:pt x="0" y="0"/>
                </a:moveTo>
                <a:lnTo>
                  <a:pt x="643598" y="0"/>
                </a:lnTo>
                <a:lnTo>
                  <a:pt x="643598" y="496156"/>
                </a:lnTo>
                <a:lnTo>
                  <a:pt x="0" y="4961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39">
            <a:extLst>
              <a:ext uri="{FF2B5EF4-FFF2-40B4-BE49-F238E27FC236}">
                <a16:creationId xmlns:a16="http://schemas.microsoft.com/office/drawing/2014/main" id="{D8B0399D-FC5E-A69E-631A-87448BCC101B}"/>
              </a:ext>
            </a:extLst>
          </p:cNvPr>
          <p:cNvSpPr txBox="1"/>
          <p:nvPr/>
        </p:nvSpPr>
        <p:spPr>
          <a:xfrm>
            <a:off x="11216789" y="4361996"/>
            <a:ext cx="8249317" cy="631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505"/>
              </a:lnSpc>
            </a:pPr>
            <a:r>
              <a:rPr lang="en-US" sz="3600" spc="135" dirty="0">
                <a:solidFill>
                  <a:srgbClr val="19191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Female could not talk and move</a:t>
            </a:r>
          </a:p>
        </p:txBody>
      </p:sp>
      <p:sp>
        <p:nvSpPr>
          <p:cNvPr id="28" name="TextBox 40">
            <a:extLst>
              <a:ext uri="{FF2B5EF4-FFF2-40B4-BE49-F238E27FC236}">
                <a16:creationId xmlns:a16="http://schemas.microsoft.com/office/drawing/2014/main" id="{4BE2A767-157A-E0E6-4D27-C08084D9EC27}"/>
              </a:ext>
            </a:extLst>
          </p:cNvPr>
          <p:cNvSpPr txBox="1"/>
          <p:nvPr/>
        </p:nvSpPr>
        <p:spPr>
          <a:xfrm>
            <a:off x="11212253" y="5749801"/>
            <a:ext cx="702077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spc="101" dirty="0">
                <a:solidFill>
                  <a:srgbClr val="19191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Female could not open her eyes in 2nd run</a:t>
            </a:r>
          </a:p>
        </p:txBody>
      </p:sp>
      <p:sp>
        <p:nvSpPr>
          <p:cNvPr id="29" name="TextBox 41">
            <a:extLst>
              <a:ext uri="{FF2B5EF4-FFF2-40B4-BE49-F238E27FC236}">
                <a16:creationId xmlns:a16="http://schemas.microsoft.com/office/drawing/2014/main" id="{63904A28-AA0B-1707-7877-C353BA5E14FF}"/>
              </a:ext>
            </a:extLst>
          </p:cNvPr>
          <p:cNvSpPr txBox="1"/>
          <p:nvPr/>
        </p:nvSpPr>
        <p:spPr>
          <a:xfrm>
            <a:off x="11216789" y="7448060"/>
            <a:ext cx="8249317" cy="692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950"/>
              </a:lnSpc>
            </a:pPr>
            <a:r>
              <a:rPr lang="en-US" sz="3600" spc="101" dirty="0">
                <a:solidFill>
                  <a:srgbClr val="19191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Platform was tared every time</a:t>
            </a:r>
          </a:p>
        </p:txBody>
      </p:sp>
      <p:sp>
        <p:nvSpPr>
          <p:cNvPr id="30" name="TextBox 45">
            <a:extLst>
              <a:ext uri="{FF2B5EF4-FFF2-40B4-BE49-F238E27FC236}">
                <a16:creationId xmlns:a16="http://schemas.microsoft.com/office/drawing/2014/main" id="{4E1B19BF-F610-3834-02D9-45305D635BB9}"/>
              </a:ext>
            </a:extLst>
          </p:cNvPr>
          <p:cNvSpPr txBox="1"/>
          <p:nvPr/>
        </p:nvSpPr>
        <p:spPr>
          <a:xfrm>
            <a:off x="10448007" y="1501028"/>
            <a:ext cx="6739525" cy="569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600" dirty="0">
                <a:solidFill>
                  <a:srgbClr val="19191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Female had to stand straight </a:t>
            </a:r>
          </a:p>
        </p:txBody>
      </p:sp>
      <p:sp>
        <p:nvSpPr>
          <p:cNvPr id="51" name="TextBox 46">
            <a:extLst>
              <a:ext uri="{FF2B5EF4-FFF2-40B4-BE49-F238E27FC236}">
                <a16:creationId xmlns:a16="http://schemas.microsoft.com/office/drawing/2014/main" id="{5E25166B-8F7E-63A9-1FFF-AB3EF9C495C0}"/>
              </a:ext>
            </a:extLst>
          </p:cNvPr>
          <p:cNvSpPr txBox="1"/>
          <p:nvPr/>
        </p:nvSpPr>
        <p:spPr>
          <a:xfrm>
            <a:off x="11212253" y="2797931"/>
            <a:ext cx="61200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sz="3600" dirty="0">
                <a:solidFill>
                  <a:srgbClr val="19191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Female had to look straight at eye level with arms on sides</a:t>
            </a:r>
          </a:p>
        </p:txBody>
      </p:sp>
      <p:sp>
        <p:nvSpPr>
          <p:cNvPr id="52" name="Freeform 38">
            <a:extLst>
              <a:ext uri="{FF2B5EF4-FFF2-40B4-BE49-F238E27FC236}">
                <a16:creationId xmlns:a16="http://schemas.microsoft.com/office/drawing/2014/main" id="{EB37F52E-F62F-12FA-DDF4-9CBE0D5BD208}"/>
              </a:ext>
            </a:extLst>
          </p:cNvPr>
          <p:cNvSpPr/>
          <p:nvPr/>
        </p:nvSpPr>
        <p:spPr>
          <a:xfrm>
            <a:off x="1568251" y="1736091"/>
            <a:ext cx="6138897" cy="8550909"/>
          </a:xfrm>
          <a:custGeom>
            <a:avLst/>
            <a:gdLst/>
            <a:ahLst/>
            <a:cxnLst/>
            <a:rect l="l" t="t" r="r" b="b"/>
            <a:pathLst>
              <a:path w="6138897" h="8550909">
                <a:moveTo>
                  <a:pt x="0" y="0"/>
                </a:moveTo>
                <a:lnTo>
                  <a:pt x="6138897" y="0"/>
                </a:lnTo>
                <a:lnTo>
                  <a:pt x="6138897" y="8550909"/>
                </a:lnTo>
                <a:lnTo>
                  <a:pt x="0" y="85509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028" r="-36032"/>
            </a:stretch>
          </a:blipFill>
        </p:spPr>
      </p: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rot="-4762732">
            <a:off x="3773857" y="1570129"/>
            <a:ext cx="6486437" cy="20937110"/>
          </a:xfrm>
          <a:custGeom>
            <a:avLst/>
            <a:gdLst/>
            <a:ahLst/>
            <a:cxnLst/>
            <a:rect l="l" t="t" r="r" b="b"/>
            <a:pathLst>
              <a:path w="6486437" h="20937110">
                <a:moveTo>
                  <a:pt x="0" y="0"/>
                </a:moveTo>
                <a:lnTo>
                  <a:pt x="6486437" y="0"/>
                </a:lnTo>
                <a:lnTo>
                  <a:pt x="6486437" y="20937111"/>
                </a:lnTo>
                <a:lnTo>
                  <a:pt x="0" y="209371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0954" r="-13487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28600" y="114300"/>
            <a:ext cx="1416186" cy="1446933"/>
          </a:xfrm>
          <a:custGeom>
            <a:avLst/>
            <a:gdLst/>
            <a:ahLst/>
            <a:cxnLst/>
            <a:rect l="l" t="t" r="r" b="b"/>
            <a:pathLst>
              <a:path w="1416186" h="1446933">
                <a:moveTo>
                  <a:pt x="0" y="0"/>
                </a:moveTo>
                <a:lnTo>
                  <a:pt x="1416186" y="0"/>
                </a:lnTo>
                <a:lnTo>
                  <a:pt x="1416186" y="1446933"/>
                </a:lnTo>
                <a:lnTo>
                  <a:pt x="0" y="14469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767795" y="570769"/>
            <a:ext cx="14995313" cy="990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205"/>
              </a:lnSpc>
              <a:spcBef>
                <a:spcPct val="0"/>
              </a:spcBef>
            </a:pPr>
            <a:r>
              <a:rPr lang="en-US" sz="8800" spc="164" dirty="0">
                <a:solidFill>
                  <a:srgbClr val="191919"/>
                </a:solidFill>
                <a:latin typeface="Aileron Heavy" panose="00000A00000000000000"/>
              </a:rPr>
              <a:t>METHOD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59964CD-02B5-4321-77C8-851453A9B6E5}"/>
              </a:ext>
            </a:extLst>
          </p:cNvPr>
          <p:cNvGrpSpPr/>
          <p:nvPr/>
        </p:nvGrpSpPr>
        <p:grpSpPr>
          <a:xfrm rot="5400000">
            <a:off x="5511881" y="1300730"/>
            <a:ext cx="3086097" cy="3230753"/>
            <a:chOff x="0" y="-38100"/>
            <a:chExt cx="812800" cy="850900"/>
          </a:xfrm>
        </p:grpSpPr>
        <p:sp>
          <p:nvSpPr>
            <p:cNvPr id="79" name="Freeform 3">
              <a:extLst>
                <a:ext uri="{FF2B5EF4-FFF2-40B4-BE49-F238E27FC236}">
                  <a16:creationId xmlns:a16="http://schemas.microsoft.com/office/drawing/2014/main" id="{FBB15D8B-0819-7F15-776E-E187D955EA73}"/>
                </a:ext>
              </a:extLst>
            </p:cNvPr>
            <p:cNvSpPr/>
            <p:nvPr/>
          </p:nvSpPr>
          <p:spPr>
            <a:xfrm>
              <a:off x="0" y="0"/>
              <a:ext cx="320870" cy="119118"/>
            </a:xfrm>
            <a:custGeom>
              <a:avLst/>
              <a:gdLst/>
              <a:ahLst/>
              <a:cxnLst/>
              <a:rect l="l" t="t" r="r" b="b"/>
              <a:pathLst>
                <a:path w="320870" h="119118">
                  <a:moveTo>
                    <a:pt x="0" y="0"/>
                  </a:moveTo>
                  <a:lnTo>
                    <a:pt x="320870" y="0"/>
                  </a:lnTo>
                  <a:lnTo>
                    <a:pt x="320870" y="119118"/>
                  </a:lnTo>
                  <a:lnTo>
                    <a:pt x="0" y="119118"/>
                  </a:lnTo>
                  <a:close/>
                </a:path>
              </a:pathLst>
            </a:custGeom>
            <a:solidFill>
              <a:srgbClr val="C8D4E2"/>
            </a:solidFill>
          </p:spPr>
        </p:sp>
        <p:sp>
          <p:nvSpPr>
            <p:cNvPr id="80" name="TextBox 4">
              <a:extLst>
                <a:ext uri="{FF2B5EF4-FFF2-40B4-BE49-F238E27FC236}">
                  <a16:creationId xmlns:a16="http://schemas.microsoft.com/office/drawing/2014/main" id="{D2DBF76C-40A5-24C2-64FF-33ED93C440BD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165FDD-2740-2ADB-1A9A-E7472C5716FB}"/>
              </a:ext>
            </a:extLst>
          </p:cNvPr>
          <p:cNvGrpSpPr/>
          <p:nvPr/>
        </p:nvGrpSpPr>
        <p:grpSpPr>
          <a:xfrm>
            <a:off x="8219214" y="881315"/>
            <a:ext cx="3086097" cy="3230753"/>
            <a:chOff x="0" y="-38100"/>
            <a:chExt cx="812800" cy="850900"/>
          </a:xfrm>
        </p:grpSpPr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B2957E57-358E-7D4B-5C11-4C88E67463E1}"/>
                </a:ext>
              </a:extLst>
            </p:cNvPr>
            <p:cNvSpPr/>
            <p:nvPr/>
          </p:nvSpPr>
          <p:spPr>
            <a:xfrm>
              <a:off x="0" y="0"/>
              <a:ext cx="320870" cy="119118"/>
            </a:xfrm>
            <a:custGeom>
              <a:avLst/>
              <a:gdLst/>
              <a:ahLst/>
              <a:cxnLst/>
              <a:rect l="l" t="t" r="r" b="b"/>
              <a:pathLst>
                <a:path w="320870" h="119118">
                  <a:moveTo>
                    <a:pt x="0" y="0"/>
                  </a:moveTo>
                  <a:lnTo>
                    <a:pt x="320870" y="0"/>
                  </a:lnTo>
                  <a:lnTo>
                    <a:pt x="320870" y="119118"/>
                  </a:lnTo>
                  <a:lnTo>
                    <a:pt x="0" y="119118"/>
                  </a:lnTo>
                  <a:close/>
                </a:path>
              </a:pathLst>
            </a:custGeom>
            <a:solidFill>
              <a:srgbClr val="C8D4E2"/>
            </a:solidFill>
          </p:spPr>
        </p:sp>
        <p:sp>
          <p:nvSpPr>
            <p:cNvPr id="78" name="TextBox 7">
              <a:extLst>
                <a:ext uri="{FF2B5EF4-FFF2-40B4-BE49-F238E27FC236}">
                  <a16:creationId xmlns:a16="http://schemas.microsoft.com/office/drawing/2014/main" id="{D9052BCE-3F51-7A3E-A2D0-42AA7589B463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8022BF2-B672-0262-B038-636ACFEC6E97}"/>
              </a:ext>
            </a:extLst>
          </p:cNvPr>
          <p:cNvGrpSpPr/>
          <p:nvPr/>
        </p:nvGrpSpPr>
        <p:grpSpPr>
          <a:xfrm>
            <a:off x="7983789" y="934979"/>
            <a:ext cx="631437" cy="634268"/>
            <a:chOff x="13086" y="0"/>
            <a:chExt cx="940987" cy="945205"/>
          </a:xfrm>
        </p:grpSpPr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08618BF6-69F5-051A-232E-44037DBE9320}"/>
                </a:ext>
              </a:extLst>
            </p:cNvPr>
            <p:cNvSpPr/>
            <p:nvPr/>
          </p:nvSpPr>
          <p:spPr>
            <a:xfrm>
              <a:off x="13086" y="0"/>
              <a:ext cx="940987" cy="945205"/>
            </a:xfrm>
            <a:custGeom>
              <a:avLst/>
              <a:gdLst/>
              <a:ahLst/>
              <a:cxnLst/>
              <a:rect l="l" t="t" r="r" b="b"/>
              <a:pathLst>
                <a:path w="940987" h="945205">
                  <a:moveTo>
                    <a:pt x="470493" y="0"/>
                  </a:moveTo>
                  <a:cubicBezTo>
                    <a:pt x="730679" y="1164"/>
                    <a:pt x="940987" y="212414"/>
                    <a:pt x="940987" y="472602"/>
                  </a:cubicBezTo>
                  <a:cubicBezTo>
                    <a:pt x="940987" y="732791"/>
                    <a:pt x="730679" y="944041"/>
                    <a:pt x="470493" y="945205"/>
                  </a:cubicBezTo>
                  <a:cubicBezTo>
                    <a:pt x="210307" y="944041"/>
                    <a:pt x="0" y="732791"/>
                    <a:pt x="0" y="472602"/>
                  </a:cubicBezTo>
                  <a:cubicBezTo>
                    <a:pt x="0" y="212414"/>
                    <a:pt x="210307" y="1164"/>
                    <a:pt x="470493" y="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id="76" name="TextBox 10">
              <a:extLst>
                <a:ext uri="{FF2B5EF4-FFF2-40B4-BE49-F238E27FC236}">
                  <a16:creationId xmlns:a16="http://schemas.microsoft.com/office/drawing/2014/main" id="{2C9E2939-18CB-7CDF-2250-73D09B41D046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Aileron Regular Bold" panose="00000500000000000000"/>
                </a:rPr>
                <a:t>5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E13DE76-E89C-DF3C-AFEC-D2F6064EFDEE}"/>
              </a:ext>
            </a:extLst>
          </p:cNvPr>
          <p:cNvGrpSpPr/>
          <p:nvPr/>
        </p:nvGrpSpPr>
        <p:grpSpPr>
          <a:xfrm>
            <a:off x="9217027" y="698471"/>
            <a:ext cx="1102343" cy="1107284"/>
            <a:chOff x="1813" y="0"/>
            <a:chExt cx="809173" cy="812800"/>
          </a:xfrm>
        </p:grpSpPr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73B8CE6B-0E18-35DA-4FC7-921185F11C76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538A"/>
            </a:solidFill>
          </p:spPr>
        </p:sp>
        <p:sp>
          <p:nvSpPr>
            <p:cNvPr id="74" name="TextBox 13">
              <a:extLst>
                <a:ext uri="{FF2B5EF4-FFF2-40B4-BE49-F238E27FC236}">
                  <a16:creationId xmlns:a16="http://schemas.microsoft.com/office/drawing/2014/main" id="{7DC3A1B8-CF0E-35DD-8F81-D7EA39B98C10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0" name="Freeform 14">
            <a:extLst>
              <a:ext uri="{FF2B5EF4-FFF2-40B4-BE49-F238E27FC236}">
                <a16:creationId xmlns:a16="http://schemas.microsoft.com/office/drawing/2014/main" id="{2568A725-AB0B-49BE-B45D-EB91BAD094C0}"/>
              </a:ext>
            </a:extLst>
          </p:cNvPr>
          <p:cNvSpPr/>
          <p:nvPr/>
        </p:nvSpPr>
        <p:spPr>
          <a:xfrm>
            <a:off x="9485117" y="1004035"/>
            <a:ext cx="643598" cy="496156"/>
          </a:xfrm>
          <a:custGeom>
            <a:avLst/>
            <a:gdLst/>
            <a:ahLst/>
            <a:cxnLst/>
            <a:rect l="l" t="t" r="r" b="b"/>
            <a:pathLst>
              <a:path w="643598" h="496156">
                <a:moveTo>
                  <a:pt x="0" y="0"/>
                </a:moveTo>
                <a:lnTo>
                  <a:pt x="643598" y="0"/>
                </a:lnTo>
                <a:lnTo>
                  <a:pt x="643598" y="496156"/>
                </a:lnTo>
                <a:lnTo>
                  <a:pt x="0" y="4961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BB016F8F-6DEE-271F-9594-41200C8FB132}"/>
              </a:ext>
            </a:extLst>
          </p:cNvPr>
          <p:cNvSpPr txBox="1"/>
          <p:nvPr/>
        </p:nvSpPr>
        <p:spPr>
          <a:xfrm>
            <a:off x="10357056" y="780120"/>
            <a:ext cx="6233724" cy="705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950"/>
              </a:lnSpc>
            </a:pPr>
            <a:r>
              <a:rPr lang="en-US" sz="3600" b="1" spc="101" dirty="0">
                <a:solidFill>
                  <a:srgbClr val="19191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Statistical Analysis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1A3F69F-3FFB-288F-B479-9D17257AF5D6}"/>
              </a:ext>
            </a:extLst>
          </p:cNvPr>
          <p:cNvGrpSpPr/>
          <p:nvPr/>
        </p:nvGrpSpPr>
        <p:grpSpPr>
          <a:xfrm rot="5400000">
            <a:off x="3997935" y="3098129"/>
            <a:ext cx="3086097" cy="3230753"/>
            <a:chOff x="0" y="-38100"/>
            <a:chExt cx="812800" cy="850900"/>
          </a:xfrm>
        </p:grpSpPr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96D6BD35-90D1-36DC-4D35-D46A9405F06B}"/>
                </a:ext>
              </a:extLst>
            </p:cNvPr>
            <p:cNvSpPr/>
            <p:nvPr/>
          </p:nvSpPr>
          <p:spPr>
            <a:xfrm>
              <a:off x="0" y="0"/>
              <a:ext cx="320870" cy="119118"/>
            </a:xfrm>
            <a:custGeom>
              <a:avLst/>
              <a:gdLst/>
              <a:ahLst/>
              <a:cxnLst/>
              <a:rect l="l" t="t" r="r" b="b"/>
              <a:pathLst>
                <a:path w="320870" h="119118">
                  <a:moveTo>
                    <a:pt x="0" y="0"/>
                  </a:moveTo>
                  <a:lnTo>
                    <a:pt x="320870" y="0"/>
                  </a:lnTo>
                  <a:lnTo>
                    <a:pt x="320870" y="119118"/>
                  </a:lnTo>
                  <a:lnTo>
                    <a:pt x="0" y="119118"/>
                  </a:lnTo>
                  <a:close/>
                </a:path>
              </a:pathLst>
            </a:custGeom>
            <a:solidFill>
              <a:srgbClr val="CFE4F5"/>
            </a:solidFill>
          </p:spPr>
        </p:sp>
        <p:sp>
          <p:nvSpPr>
            <p:cNvPr id="72" name="TextBox 18">
              <a:extLst>
                <a:ext uri="{FF2B5EF4-FFF2-40B4-BE49-F238E27FC236}">
                  <a16:creationId xmlns:a16="http://schemas.microsoft.com/office/drawing/2014/main" id="{D45BDFC5-D7E4-417D-586D-C2043A746CE6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B229A43-3E39-451B-C1BD-B66163BB9E01}"/>
              </a:ext>
            </a:extLst>
          </p:cNvPr>
          <p:cNvGrpSpPr/>
          <p:nvPr/>
        </p:nvGrpSpPr>
        <p:grpSpPr>
          <a:xfrm>
            <a:off x="6729442" y="2625468"/>
            <a:ext cx="3086097" cy="3230753"/>
            <a:chOff x="0" y="-38100"/>
            <a:chExt cx="812800" cy="850900"/>
          </a:xfrm>
        </p:grpSpPr>
        <p:sp>
          <p:nvSpPr>
            <p:cNvPr id="69" name="Freeform 20">
              <a:extLst>
                <a:ext uri="{FF2B5EF4-FFF2-40B4-BE49-F238E27FC236}">
                  <a16:creationId xmlns:a16="http://schemas.microsoft.com/office/drawing/2014/main" id="{3A479254-9DCA-A78A-6B87-43B19D44AE89}"/>
                </a:ext>
              </a:extLst>
            </p:cNvPr>
            <p:cNvSpPr/>
            <p:nvPr/>
          </p:nvSpPr>
          <p:spPr>
            <a:xfrm>
              <a:off x="0" y="0"/>
              <a:ext cx="320870" cy="119118"/>
            </a:xfrm>
            <a:custGeom>
              <a:avLst/>
              <a:gdLst/>
              <a:ahLst/>
              <a:cxnLst/>
              <a:rect l="l" t="t" r="r" b="b"/>
              <a:pathLst>
                <a:path w="320870" h="119118">
                  <a:moveTo>
                    <a:pt x="0" y="0"/>
                  </a:moveTo>
                  <a:lnTo>
                    <a:pt x="320870" y="0"/>
                  </a:lnTo>
                  <a:lnTo>
                    <a:pt x="320870" y="119118"/>
                  </a:lnTo>
                  <a:lnTo>
                    <a:pt x="0" y="119118"/>
                  </a:lnTo>
                  <a:close/>
                </a:path>
              </a:pathLst>
            </a:custGeom>
            <a:solidFill>
              <a:srgbClr val="CFE4F5"/>
            </a:solidFill>
          </p:spPr>
        </p:sp>
        <p:sp>
          <p:nvSpPr>
            <p:cNvPr id="70" name="TextBox 21">
              <a:extLst>
                <a:ext uri="{FF2B5EF4-FFF2-40B4-BE49-F238E27FC236}">
                  <a16:creationId xmlns:a16="http://schemas.microsoft.com/office/drawing/2014/main" id="{8A29AF10-8A53-C69C-9BA5-92F4B0B17997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F395D2-999B-E54C-7BA1-CB67146C89FF}"/>
              </a:ext>
            </a:extLst>
          </p:cNvPr>
          <p:cNvGrpSpPr/>
          <p:nvPr/>
        </p:nvGrpSpPr>
        <p:grpSpPr>
          <a:xfrm>
            <a:off x="6496497" y="2661869"/>
            <a:ext cx="631437" cy="634268"/>
            <a:chOff x="13086" y="0"/>
            <a:chExt cx="940987" cy="945205"/>
          </a:xfrm>
        </p:grpSpPr>
        <p:sp>
          <p:nvSpPr>
            <p:cNvPr id="67" name="Freeform 23">
              <a:extLst>
                <a:ext uri="{FF2B5EF4-FFF2-40B4-BE49-F238E27FC236}">
                  <a16:creationId xmlns:a16="http://schemas.microsoft.com/office/drawing/2014/main" id="{8D22056A-039B-2ACB-2ACA-43EE56894BBC}"/>
                </a:ext>
              </a:extLst>
            </p:cNvPr>
            <p:cNvSpPr/>
            <p:nvPr/>
          </p:nvSpPr>
          <p:spPr>
            <a:xfrm>
              <a:off x="13086" y="0"/>
              <a:ext cx="940987" cy="945205"/>
            </a:xfrm>
            <a:custGeom>
              <a:avLst/>
              <a:gdLst/>
              <a:ahLst/>
              <a:cxnLst/>
              <a:rect l="l" t="t" r="r" b="b"/>
              <a:pathLst>
                <a:path w="940987" h="945205">
                  <a:moveTo>
                    <a:pt x="470493" y="0"/>
                  </a:moveTo>
                  <a:cubicBezTo>
                    <a:pt x="730679" y="1164"/>
                    <a:pt x="940987" y="212414"/>
                    <a:pt x="940987" y="472602"/>
                  </a:cubicBezTo>
                  <a:cubicBezTo>
                    <a:pt x="940987" y="732791"/>
                    <a:pt x="730679" y="944041"/>
                    <a:pt x="470493" y="945205"/>
                  </a:cubicBezTo>
                  <a:cubicBezTo>
                    <a:pt x="210307" y="944041"/>
                    <a:pt x="0" y="732791"/>
                    <a:pt x="0" y="472602"/>
                  </a:cubicBezTo>
                  <a:cubicBezTo>
                    <a:pt x="0" y="212414"/>
                    <a:pt x="210307" y="1164"/>
                    <a:pt x="470493" y="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id="68" name="TextBox 24">
              <a:extLst>
                <a:ext uri="{FF2B5EF4-FFF2-40B4-BE49-F238E27FC236}">
                  <a16:creationId xmlns:a16="http://schemas.microsoft.com/office/drawing/2014/main" id="{7CAEFA49-5B46-2714-7E92-5248075A7D24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Aileron Regular Bold" panose="00000500000000000000"/>
                </a:rPr>
                <a:t>4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426E87D-8200-862A-F602-DDA1712506E9}"/>
              </a:ext>
            </a:extLst>
          </p:cNvPr>
          <p:cNvGrpSpPr/>
          <p:nvPr/>
        </p:nvGrpSpPr>
        <p:grpSpPr>
          <a:xfrm>
            <a:off x="7725709" y="2425361"/>
            <a:ext cx="1102343" cy="1107284"/>
            <a:chOff x="1813" y="0"/>
            <a:chExt cx="809173" cy="812800"/>
          </a:xfrm>
        </p:grpSpPr>
        <p:sp>
          <p:nvSpPr>
            <p:cNvPr id="65" name="Freeform 26">
              <a:extLst>
                <a:ext uri="{FF2B5EF4-FFF2-40B4-BE49-F238E27FC236}">
                  <a16:creationId xmlns:a16="http://schemas.microsoft.com/office/drawing/2014/main" id="{F8843CA6-CA1E-88B4-27D4-CA66BE8E0300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C92D5"/>
            </a:solidFill>
          </p:spPr>
        </p:sp>
        <p:sp>
          <p:nvSpPr>
            <p:cNvPr id="66" name="TextBox 27">
              <a:extLst>
                <a:ext uri="{FF2B5EF4-FFF2-40B4-BE49-F238E27FC236}">
                  <a16:creationId xmlns:a16="http://schemas.microsoft.com/office/drawing/2014/main" id="{05D84223-F436-B051-A310-13198957D85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6" name="Freeform 28">
            <a:extLst>
              <a:ext uri="{FF2B5EF4-FFF2-40B4-BE49-F238E27FC236}">
                <a16:creationId xmlns:a16="http://schemas.microsoft.com/office/drawing/2014/main" id="{049003A1-02E8-19C9-F4DD-C862A8C9DB71}"/>
              </a:ext>
            </a:extLst>
          </p:cNvPr>
          <p:cNvSpPr/>
          <p:nvPr/>
        </p:nvSpPr>
        <p:spPr>
          <a:xfrm>
            <a:off x="7991641" y="2730925"/>
            <a:ext cx="643598" cy="496156"/>
          </a:xfrm>
          <a:custGeom>
            <a:avLst/>
            <a:gdLst/>
            <a:ahLst/>
            <a:cxnLst/>
            <a:rect l="l" t="t" r="r" b="b"/>
            <a:pathLst>
              <a:path w="643598" h="496156">
                <a:moveTo>
                  <a:pt x="0" y="0"/>
                </a:moveTo>
                <a:lnTo>
                  <a:pt x="643598" y="0"/>
                </a:lnTo>
                <a:lnTo>
                  <a:pt x="643598" y="496156"/>
                </a:lnTo>
                <a:lnTo>
                  <a:pt x="0" y="4961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29">
            <a:extLst>
              <a:ext uri="{FF2B5EF4-FFF2-40B4-BE49-F238E27FC236}">
                <a16:creationId xmlns:a16="http://schemas.microsoft.com/office/drawing/2014/main" id="{AB171726-571D-8E6F-47F3-FCCA29253FA1}"/>
              </a:ext>
            </a:extLst>
          </p:cNvPr>
          <p:cNvSpPr txBox="1"/>
          <p:nvPr/>
        </p:nvSpPr>
        <p:spPr>
          <a:xfrm>
            <a:off x="8935766" y="2644673"/>
            <a:ext cx="8068659" cy="631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505"/>
              </a:lnSpc>
            </a:pPr>
            <a:r>
              <a:rPr lang="en-US" sz="3600" b="1" spc="135" dirty="0">
                <a:solidFill>
                  <a:srgbClr val="19191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Trimester-to-Trimester Comparison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D6BA20C-D698-A50D-1EA8-EACCCB8E3AEE}"/>
              </a:ext>
            </a:extLst>
          </p:cNvPr>
          <p:cNvGrpSpPr/>
          <p:nvPr/>
        </p:nvGrpSpPr>
        <p:grpSpPr>
          <a:xfrm rot="5400000">
            <a:off x="2506617" y="4668093"/>
            <a:ext cx="3086097" cy="3230753"/>
            <a:chOff x="0" y="-38100"/>
            <a:chExt cx="812800" cy="850900"/>
          </a:xfrm>
        </p:grpSpPr>
        <p:sp>
          <p:nvSpPr>
            <p:cNvPr id="63" name="Freeform 31">
              <a:extLst>
                <a:ext uri="{FF2B5EF4-FFF2-40B4-BE49-F238E27FC236}">
                  <a16:creationId xmlns:a16="http://schemas.microsoft.com/office/drawing/2014/main" id="{2D01F9E5-8751-400E-D571-5F88ED6A42FC}"/>
                </a:ext>
              </a:extLst>
            </p:cNvPr>
            <p:cNvSpPr/>
            <p:nvPr/>
          </p:nvSpPr>
          <p:spPr>
            <a:xfrm>
              <a:off x="0" y="0"/>
              <a:ext cx="320870" cy="119118"/>
            </a:xfrm>
            <a:custGeom>
              <a:avLst/>
              <a:gdLst/>
              <a:ahLst/>
              <a:cxnLst/>
              <a:rect l="l" t="t" r="r" b="b"/>
              <a:pathLst>
                <a:path w="320870" h="119118">
                  <a:moveTo>
                    <a:pt x="0" y="0"/>
                  </a:moveTo>
                  <a:lnTo>
                    <a:pt x="320870" y="0"/>
                  </a:lnTo>
                  <a:lnTo>
                    <a:pt x="320870" y="119118"/>
                  </a:lnTo>
                  <a:lnTo>
                    <a:pt x="0" y="119118"/>
                  </a:lnTo>
                  <a:close/>
                </a:path>
              </a:pathLst>
            </a:custGeom>
            <a:solidFill>
              <a:srgbClr val="D3F2FB"/>
            </a:solidFill>
          </p:spPr>
        </p:sp>
        <p:sp>
          <p:nvSpPr>
            <p:cNvPr id="64" name="TextBox 32">
              <a:extLst>
                <a:ext uri="{FF2B5EF4-FFF2-40B4-BE49-F238E27FC236}">
                  <a16:creationId xmlns:a16="http://schemas.microsoft.com/office/drawing/2014/main" id="{04669318-8835-FF97-9C3B-CF88FE799E6D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B7101CB-C507-5DFF-0575-8747B8D98013}"/>
              </a:ext>
            </a:extLst>
          </p:cNvPr>
          <p:cNvGrpSpPr/>
          <p:nvPr/>
        </p:nvGrpSpPr>
        <p:grpSpPr>
          <a:xfrm>
            <a:off x="5239669" y="4369622"/>
            <a:ext cx="3086097" cy="3230753"/>
            <a:chOff x="0" y="-38100"/>
            <a:chExt cx="812800" cy="850900"/>
          </a:xfrm>
        </p:grpSpPr>
        <p:sp>
          <p:nvSpPr>
            <p:cNvPr id="61" name="Freeform 34">
              <a:extLst>
                <a:ext uri="{FF2B5EF4-FFF2-40B4-BE49-F238E27FC236}">
                  <a16:creationId xmlns:a16="http://schemas.microsoft.com/office/drawing/2014/main" id="{7A65377E-2058-C7CE-24D8-7C7FB49F330F}"/>
                </a:ext>
              </a:extLst>
            </p:cNvPr>
            <p:cNvSpPr/>
            <p:nvPr/>
          </p:nvSpPr>
          <p:spPr>
            <a:xfrm>
              <a:off x="0" y="0"/>
              <a:ext cx="320870" cy="119118"/>
            </a:xfrm>
            <a:custGeom>
              <a:avLst/>
              <a:gdLst/>
              <a:ahLst/>
              <a:cxnLst/>
              <a:rect l="l" t="t" r="r" b="b"/>
              <a:pathLst>
                <a:path w="320870" h="119118">
                  <a:moveTo>
                    <a:pt x="0" y="0"/>
                  </a:moveTo>
                  <a:lnTo>
                    <a:pt x="320870" y="0"/>
                  </a:lnTo>
                  <a:lnTo>
                    <a:pt x="320870" y="119118"/>
                  </a:lnTo>
                  <a:lnTo>
                    <a:pt x="0" y="119118"/>
                  </a:lnTo>
                  <a:close/>
                </a:path>
              </a:pathLst>
            </a:custGeom>
            <a:solidFill>
              <a:srgbClr val="D3F2FB"/>
            </a:solidFill>
          </p:spPr>
        </p:sp>
        <p:sp>
          <p:nvSpPr>
            <p:cNvPr id="62" name="TextBox 35">
              <a:extLst>
                <a:ext uri="{FF2B5EF4-FFF2-40B4-BE49-F238E27FC236}">
                  <a16:creationId xmlns:a16="http://schemas.microsoft.com/office/drawing/2014/main" id="{CB31EEC7-FB88-9E12-AF5C-D8945E568C0A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B64C65B-CC49-BE75-CBB4-20BD11C92EA8}"/>
              </a:ext>
            </a:extLst>
          </p:cNvPr>
          <p:cNvGrpSpPr/>
          <p:nvPr/>
        </p:nvGrpSpPr>
        <p:grpSpPr>
          <a:xfrm>
            <a:off x="5009204" y="4388759"/>
            <a:ext cx="631437" cy="634268"/>
            <a:chOff x="13086" y="0"/>
            <a:chExt cx="940987" cy="945205"/>
          </a:xfrm>
        </p:grpSpPr>
        <p:sp>
          <p:nvSpPr>
            <p:cNvPr id="59" name="Freeform 37">
              <a:extLst>
                <a:ext uri="{FF2B5EF4-FFF2-40B4-BE49-F238E27FC236}">
                  <a16:creationId xmlns:a16="http://schemas.microsoft.com/office/drawing/2014/main" id="{08ADB668-5677-8969-8164-0D334E5C2BD5}"/>
                </a:ext>
              </a:extLst>
            </p:cNvPr>
            <p:cNvSpPr/>
            <p:nvPr/>
          </p:nvSpPr>
          <p:spPr>
            <a:xfrm>
              <a:off x="13086" y="0"/>
              <a:ext cx="940987" cy="945205"/>
            </a:xfrm>
            <a:custGeom>
              <a:avLst/>
              <a:gdLst/>
              <a:ahLst/>
              <a:cxnLst/>
              <a:rect l="l" t="t" r="r" b="b"/>
              <a:pathLst>
                <a:path w="940987" h="945205">
                  <a:moveTo>
                    <a:pt x="470493" y="0"/>
                  </a:moveTo>
                  <a:cubicBezTo>
                    <a:pt x="730679" y="1164"/>
                    <a:pt x="940987" y="212414"/>
                    <a:pt x="940987" y="472602"/>
                  </a:cubicBezTo>
                  <a:cubicBezTo>
                    <a:pt x="940987" y="732791"/>
                    <a:pt x="730679" y="944041"/>
                    <a:pt x="470493" y="945205"/>
                  </a:cubicBezTo>
                  <a:cubicBezTo>
                    <a:pt x="210307" y="944041"/>
                    <a:pt x="0" y="732791"/>
                    <a:pt x="0" y="472602"/>
                  </a:cubicBezTo>
                  <a:cubicBezTo>
                    <a:pt x="0" y="212414"/>
                    <a:pt x="210307" y="1164"/>
                    <a:pt x="470493" y="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id="60" name="TextBox 38">
              <a:extLst>
                <a:ext uri="{FF2B5EF4-FFF2-40B4-BE49-F238E27FC236}">
                  <a16:creationId xmlns:a16="http://schemas.microsoft.com/office/drawing/2014/main" id="{60242CA4-3BB9-2931-A3AA-8B7598D56A09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Aileron Regular Bold" panose="00000500000000000000"/>
                </a:rPr>
                <a:t>3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7EF277D-0D40-1E25-9AD8-12E726A755F0}"/>
              </a:ext>
            </a:extLst>
          </p:cNvPr>
          <p:cNvGrpSpPr/>
          <p:nvPr/>
        </p:nvGrpSpPr>
        <p:grpSpPr>
          <a:xfrm>
            <a:off x="6234391" y="4152251"/>
            <a:ext cx="1102343" cy="1107284"/>
            <a:chOff x="1813" y="0"/>
            <a:chExt cx="809173" cy="812800"/>
          </a:xfrm>
        </p:grpSpPr>
        <p:sp>
          <p:nvSpPr>
            <p:cNvPr id="57" name="Freeform 40">
              <a:extLst>
                <a:ext uri="{FF2B5EF4-FFF2-40B4-BE49-F238E27FC236}">
                  <a16:creationId xmlns:a16="http://schemas.microsoft.com/office/drawing/2014/main" id="{988DD468-5EAC-8889-D794-6D62AC8BA7DF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id="58" name="TextBox 41">
              <a:extLst>
                <a:ext uri="{FF2B5EF4-FFF2-40B4-BE49-F238E27FC236}">
                  <a16:creationId xmlns:a16="http://schemas.microsoft.com/office/drawing/2014/main" id="{C1BC9401-1BE4-8FBE-46E4-8744710AC08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2" name="Freeform 42">
            <a:extLst>
              <a:ext uri="{FF2B5EF4-FFF2-40B4-BE49-F238E27FC236}">
                <a16:creationId xmlns:a16="http://schemas.microsoft.com/office/drawing/2014/main" id="{5AE0BADF-8738-6724-90B1-7A6E696C4FCA}"/>
              </a:ext>
            </a:extLst>
          </p:cNvPr>
          <p:cNvSpPr/>
          <p:nvPr/>
        </p:nvSpPr>
        <p:spPr>
          <a:xfrm>
            <a:off x="6504349" y="4457815"/>
            <a:ext cx="643598" cy="496156"/>
          </a:xfrm>
          <a:custGeom>
            <a:avLst/>
            <a:gdLst/>
            <a:ahLst/>
            <a:cxnLst/>
            <a:rect l="l" t="t" r="r" b="b"/>
            <a:pathLst>
              <a:path w="643598" h="496156">
                <a:moveTo>
                  <a:pt x="0" y="0"/>
                </a:moveTo>
                <a:lnTo>
                  <a:pt x="643598" y="0"/>
                </a:lnTo>
                <a:lnTo>
                  <a:pt x="643598" y="496155"/>
                </a:lnTo>
                <a:lnTo>
                  <a:pt x="0" y="4961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F0F18B7-4A1D-F119-38B7-DFCF43CBF34D}"/>
              </a:ext>
            </a:extLst>
          </p:cNvPr>
          <p:cNvGrpSpPr/>
          <p:nvPr/>
        </p:nvGrpSpPr>
        <p:grpSpPr>
          <a:xfrm rot="5400000">
            <a:off x="1015299" y="6508775"/>
            <a:ext cx="3086097" cy="3230753"/>
            <a:chOff x="0" y="-38100"/>
            <a:chExt cx="812800" cy="850900"/>
          </a:xfrm>
        </p:grpSpPr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76330172-8218-CD63-8A21-2FACEA6DE87E}"/>
                </a:ext>
              </a:extLst>
            </p:cNvPr>
            <p:cNvSpPr/>
            <p:nvPr/>
          </p:nvSpPr>
          <p:spPr>
            <a:xfrm>
              <a:off x="0" y="0"/>
              <a:ext cx="320870" cy="119118"/>
            </a:xfrm>
            <a:custGeom>
              <a:avLst/>
              <a:gdLst/>
              <a:ahLst/>
              <a:cxnLst/>
              <a:rect l="l" t="t" r="r" b="b"/>
              <a:pathLst>
                <a:path w="320870" h="119118">
                  <a:moveTo>
                    <a:pt x="0" y="0"/>
                  </a:moveTo>
                  <a:lnTo>
                    <a:pt x="320870" y="0"/>
                  </a:lnTo>
                  <a:lnTo>
                    <a:pt x="320870" y="119118"/>
                  </a:lnTo>
                  <a:lnTo>
                    <a:pt x="0" y="119118"/>
                  </a:lnTo>
                  <a:close/>
                </a:path>
              </a:pathLst>
            </a:custGeom>
            <a:solidFill>
              <a:srgbClr val="D2F1F1"/>
            </a:solidFill>
          </p:spPr>
        </p:sp>
        <p:sp>
          <p:nvSpPr>
            <p:cNvPr id="56" name="TextBox 45">
              <a:extLst>
                <a:ext uri="{FF2B5EF4-FFF2-40B4-BE49-F238E27FC236}">
                  <a16:creationId xmlns:a16="http://schemas.microsoft.com/office/drawing/2014/main" id="{A14ECB94-34DE-ED7E-3B9D-0D3D783F6CD8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D7DC6A9-3CFD-B4AE-E6E3-2F1A977DA4D2}"/>
              </a:ext>
            </a:extLst>
          </p:cNvPr>
          <p:cNvGrpSpPr/>
          <p:nvPr/>
        </p:nvGrpSpPr>
        <p:grpSpPr>
          <a:xfrm>
            <a:off x="3749897" y="6113776"/>
            <a:ext cx="3086097" cy="3230753"/>
            <a:chOff x="0" y="-38100"/>
            <a:chExt cx="812800" cy="850900"/>
          </a:xfrm>
        </p:grpSpPr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32F0B17E-29DA-66C8-26C5-7D417237CE97}"/>
                </a:ext>
              </a:extLst>
            </p:cNvPr>
            <p:cNvSpPr/>
            <p:nvPr/>
          </p:nvSpPr>
          <p:spPr>
            <a:xfrm>
              <a:off x="0" y="0"/>
              <a:ext cx="320870" cy="119118"/>
            </a:xfrm>
            <a:custGeom>
              <a:avLst/>
              <a:gdLst/>
              <a:ahLst/>
              <a:cxnLst/>
              <a:rect l="l" t="t" r="r" b="b"/>
              <a:pathLst>
                <a:path w="320870" h="119118">
                  <a:moveTo>
                    <a:pt x="0" y="0"/>
                  </a:moveTo>
                  <a:lnTo>
                    <a:pt x="320870" y="0"/>
                  </a:lnTo>
                  <a:lnTo>
                    <a:pt x="320870" y="119118"/>
                  </a:lnTo>
                  <a:lnTo>
                    <a:pt x="0" y="119118"/>
                  </a:lnTo>
                  <a:close/>
                </a:path>
              </a:pathLst>
            </a:custGeom>
            <a:solidFill>
              <a:srgbClr val="D2F1F1"/>
            </a:solidFill>
          </p:spPr>
        </p:sp>
        <p:sp>
          <p:nvSpPr>
            <p:cNvPr id="54" name="TextBox 48">
              <a:extLst>
                <a:ext uri="{FF2B5EF4-FFF2-40B4-BE49-F238E27FC236}">
                  <a16:creationId xmlns:a16="http://schemas.microsoft.com/office/drawing/2014/main" id="{BDCEACB4-D4DF-9DC8-ADF1-86DBA2AEFA77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AD84067-45F9-54D8-B2C1-ECD4BF6F183B}"/>
              </a:ext>
            </a:extLst>
          </p:cNvPr>
          <p:cNvGrpSpPr/>
          <p:nvPr/>
        </p:nvGrpSpPr>
        <p:grpSpPr>
          <a:xfrm>
            <a:off x="3521912" y="6115649"/>
            <a:ext cx="631437" cy="634268"/>
            <a:chOff x="13086" y="0"/>
            <a:chExt cx="940987" cy="945205"/>
          </a:xfrm>
        </p:grpSpPr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8F0941A5-2A5F-6A36-5801-F428EB5594E5}"/>
                </a:ext>
              </a:extLst>
            </p:cNvPr>
            <p:cNvSpPr/>
            <p:nvPr/>
          </p:nvSpPr>
          <p:spPr>
            <a:xfrm>
              <a:off x="13086" y="0"/>
              <a:ext cx="940987" cy="945205"/>
            </a:xfrm>
            <a:custGeom>
              <a:avLst/>
              <a:gdLst/>
              <a:ahLst/>
              <a:cxnLst/>
              <a:rect l="l" t="t" r="r" b="b"/>
              <a:pathLst>
                <a:path w="940987" h="945205">
                  <a:moveTo>
                    <a:pt x="470493" y="0"/>
                  </a:moveTo>
                  <a:cubicBezTo>
                    <a:pt x="730679" y="1164"/>
                    <a:pt x="940987" y="212414"/>
                    <a:pt x="940987" y="472602"/>
                  </a:cubicBezTo>
                  <a:cubicBezTo>
                    <a:pt x="940987" y="732791"/>
                    <a:pt x="730679" y="944041"/>
                    <a:pt x="470493" y="945205"/>
                  </a:cubicBezTo>
                  <a:cubicBezTo>
                    <a:pt x="210307" y="944041"/>
                    <a:pt x="0" y="732791"/>
                    <a:pt x="0" y="472602"/>
                  </a:cubicBezTo>
                  <a:cubicBezTo>
                    <a:pt x="0" y="212414"/>
                    <a:pt x="210307" y="1164"/>
                    <a:pt x="470493" y="0"/>
                  </a:cubicBezTo>
                  <a:close/>
                </a:path>
              </a:pathLst>
            </a:custGeom>
            <a:solidFill>
              <a:srgbClr val="4AB1B4"/>
            </a:solidFill>
          </p:spPr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D18EDEF-20C1-092F-2AFB-655B3641BC1F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Aileron Regular Bold" panose="00000500000000000000"/>
                </a:rPr>
                <a:t>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BEA20A3-7848-C179-7670-D0814A917A94}"/>
              </a:ext>
            </a:extLst>
          </p:cNvPr>
          <p:cNvGrpSpPr/>
          <p:nvPr/>
        </p:nvGrpSpPr>
        <p:grpSpPr>
          <a:xfrm>
            <a:off x="4743072" y="5879141"/>
            <a:ext cx="1102343" cy="1107284"/>
            <a:chOff x="1813" y="0"/>
            <a:chExt cx="809173" cy="812800"/>
          </a:xfrm>
        </p:grpSpPr>
        <p:sp>
          <p:nvSpPr>
            <p:cNvPr id="49" name="Freeform 53">
              <a:extLst>
                <a:ext uri="{FF2B5EF4-FFF2-40B4-BE49-F238E27FC236}">
                  <a16:creationId xmlns:a16="http://schemas.microsoft.com/office/drawing/2014/main" id="{0941FFDE-2EFF-339C-BFB6-0F2A47361DCC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AB1B4"/>
            </a:solidFill>
          </p:spPr>
        </p:sp>
        <p:sp>
          <p:nvSpPr>
            <p:cNvPr id="50" name="TextBox 54">
              <a:extLst>
                <a:ext uri="{FF2B5EF4-FFF2-40B4-BE49-F238E27FC236}">
                  <a16:creationId xmlns:a16="http://schemas.microsoft.com/office/drawing/2014/main" id="{27128329-4CB5-A953-B8C9-D2FA7383F90A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27" name="Freeform 55">
            <a:extLst>
              <a:ext uri="{FF2B5EF4-FFF2-40B4-BE49-F238E27FC236}">
                <a16:creationId xmlns:a16="http://schemas.microsoft.com/office/drawing/2014/main" id="{0766D0AD-1713-086B-209F-644918F50313}"/>
              </a:ext>
            </a:extLst>
          </p:cNvPr>
          <p:cNvSpPr/>
          <p:nvPr/>
        </p:nvSpPr>
        <p:spPr>
          <a:xfrm>
            <a:off x="5017056" y="6184705"/>
            <a:ext cx="643598" cy="496156"/>
          </a:xfrm>
          <a:custGeom>
            <a:avLst/>
            <a:gdLst/>
            <a:ahLst/>
            <a:cxnLst/>
            <a:rect l="l" t="t" r="r" b="b"/>
            <a:pathLst>
              <a:path w="643598" h="496156">
                <a:moveTo>
                  <a:pt x="0" y="0"/>
                </a:moveTo>
                <a:lnTo>
                  <a:pt x="643599" y="0"/>
                </a:lnTo>
                <a:lnTo>
                  <a:pt x="643599" y="496155"/>
                </a:lnTo>
                <a:lnTo>
                  <a:pt x="0" y="4961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C251085-27B1-C274-4AA0-2DA922F18F2A}"/>
              </a:ext>
            </a:extLst>
          </p:cNvPr>
          <p:cNvGrpSpPr/>
          <p:nvPr/>
        </p:nvGrpSpPr>
        <p:grpSpPr>
          <a:xfrm>
            <a:off x="2260124" y="7857930"/>
            <a:ext cx="3086097" cy="3230753"/>
            <a:chOff x="0" y="-38100"/>
            <a:chExt cx="812800" cy="850900"/>
          </a:xfrm>
        </p:grpSpPr>
        <p:sp>
          <p:nvSpPr>
            <p:cNvPr id="47" name="Freeform 57">
              <a:extLst>
                <a:ext uri="{FF2B5EF4-FFF2-40B4-BE49-F238E27FC236}">
                  <a16:creationId xmlns:a16="http://schemas.microsoft.com/office/drawing/2014/main" id="{A5E4D300-4E8F-A0DF-7ADB-AF36485BB8B4}"/>
                </a:ext>
              </a:extLst>
            </p:cNvPr>
            <p:cNvSpPr/>
            <p:nvPr/>
          </p:nvSpPr>
          <p:spPr>
            <a:xfrm>
              <a:off x="0" y="0"/>
              <a:ext cx="320870" cy="119118"/>
            </a:xfrm>
            <a:custGeom>
              <a:avLst/>
              <a:gdLst/>
              <a:ahLst/>
              <a:cxnLst/>
              <a:rect l="l" t="t" r="r" b="b"/>
              <a:pathLst>
                <a:path w="320870" h="119118">
                  <a:moveTo>
                    <a:pt x="0" y="0"/>
                  </a:moveTo>
                  <a:lnTo>
                    <a:pt x="320870" y="0"/>
                  </a:lnTo>
                  <a:lnTo>
                    <a:pt x="320870" y="119118"/>
                  </a:lnTo>
                  <a:lnTo>
                    <a:pt x="0" y="119118"/>
                  </a:lnTo>
                  <a:close/>
                </a:path>
              </a:pathLst>
            </a:custGeom>
            <a:solidFill>
              <a:srgbClr val="E0F4F4"/>
            </a:solidFill>
          </p:spPr>
        </p:sp>
        <p:sp>
          <p:nvSpPr>
            <p:cNvPr id="48" name="TextBox 58">
              <a:extLst>
                <a:ext uri="{FF2B5EF4-FFF2-40B4-BE49-F238E27FC236}">
                  <a16:creationId xmlns:a16="http://schemas.microsoft.com/office/drawing/2014/main" id="{A27CD612-0328-2DFF-3B52-8568E4D032F5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84B167A-E7E8-992D-1032-9D922B26BCD3}"/>
              </a:ext>
            </a:extLst>
          </p:cNvPr>
          <p:cNvGrpSpPr/>
          <p:nvPr/>
        </p:nvGrpSpPr>
        <p:grpSpPr>
          <a:xfrm>
            <a:off x="2024699" y="7911594"/>
            <a:ext cx="631437" cy="634268"/>
            <a:chOff x="13086" y="0"/>
            <a:chExt cx="940987" cy="945205"/>
          </a:xfrm>
        </p:grpSpPr>
        <p:sp>
          <p:nvSpPr>
            <p:cNvPr id="45" name="Freeform 60">
              <a:extLst>
                <a:ext uri="{FF2B5EF4-FFF2-40B4-BE49-F238E27FC236}">
                  <a16:creationId xmlns:a16="http://schemas.microsoft.com/office/drawing/2014/main" id="{877FEF07-58E5-AD67-E7E9-1C54740EE5E4}"/>
                </a:ext>
              </a:extLst>
            </p:cNvPr>
            <p:cNvSpPr/>
            <p:nvPr/>
          </p:nvSpPr>
          <p:spPr>
            <a:xfrm>
              <a:off x="13086" y="0"/>
              <a:ext cx="940987" cy="945205"/>
            </a:xfrm>
            <a:custGeom>
              <a:avLst/>
              <a:gdLst/>
              <a:ahLst/>
              <a:cxnLst/>
              <a:rect l="l" t="t" r="r" b="b"/>
              <a:pathLst>
                <a:path w="940987" h="945205">
                  <a:moveTo>
                    <a:pt x="470493" y="0"/>
                  </a:moveTo>
                  <a:cubicBezTo>
                    <a:pt x="730679" y="1164"/>
                    <a:pt x="940987" y="212414"/>
                    <a:pt x="940987" y="472602"/>
                  </a:cubicBezTo>
                  <a:cubicBezTo>
                    <a:pt x="940987" y="732791"/>
                    <a:pt x="730679" y="944041"/>
                    <a:pt x="470493" y="945205"/>
                  </a:cubicBezTo>
                  <a:cubicBezTo>
                    <a:pt x="210307" y="944041"/>
                    <a:pt x="0" y="732791"/>
                    <a:pt x="0" y="472602"/>
                  </a:cubicBezTo>
                  <a:cubicBezTo>
                    <a:pt x="0" y="212414"/>
                    <a:pt x="210307" y="1164"/>
                    <a:pt x="470493" y="0"/>
                  </a:cubicBezTo>
                  <a:close/>
                </a:path>
              </a:pathLst>
            </a:custGeom>
            <a:solidFill>
              <a:srgbClr val="7CD4D2"/>
            </a:solidFill>
          </p:spPr>
        </p:sp>
        <p:sp>
          <p:nvSpPr>
            <p:cNvPr id="46" name="TextBox 61">
              <a:extLst>
                <a:ext uri="{FF2B5EF4-FFF2-40B4-BE49-F238E27FC236}">
                  <a16:creationId xmlns:a16="http://schemas.microsoft.com/office/drawing/2014/main" id="{3ADB0F10-F0D9-2CCF-EDBB-AA42DC819D8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Aileron Regular Bold" panose="00000500000000000000"/>
                </a:rPr>
                <a:t>1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B9A5054-1041-A68D-974E-DC22FE562979}"/>
              </a:ext>
            </a:extLst>
          </p:cNvPr>
          <p:cNvGrpSpPr/>
          <p:nvPr/>
        </p:nvGrpSpPr>
        <p:grpSpPr>
          <a:xfrm>
            <a:off x="3251754" y="7606030"/>
            <a:ext cx="1102343" cy="1107284"/>
            <a:chOff x="1813" y="0"/>
            <a:chExt cx="809173" cy="812800"/>
          </a:xfrm>
        </p:grpSpPr>
        <p:sp>
          <p:nvSpPr>
            <p:cNvPr id="43" name="Freeform 63">
              <a:extLst>
                <a:ext uri="{FF2B5EF4-FFF2-40B4-BE49-F238E27FC236}">
                  <a16:creationId xmlns:a16="http://schemas.microsoft.com/office/drawing/2014/main" id="{9B242793-5D99-D8FD-488E-9D7EEA63DD4B}"/>
                </a:ext>
              </a:extLst>
            </p:cNvPr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7CD4D2"/>
            </a:solidFill>
          </p:spPr>
        </p:sp>
        <p:sp>
          <p:nvSpPr>
            <p:cNvPr id="44" name="TextBox 64">
              <a:extLst>
                <a:ext uri="{FF2B5EF4-FFF2-40B4-BE49-F238E27FC236}">
                  <a16:creationId xmlns:a16="http://schemas.microsoft.com/office/drawing/2014/main" id="{5A0A14BA-DAC6-F9F7-5712-7AB4384409C1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31" name="Freeform 65">
            <a:extLst>
              <a:ext uri="{FF2B5EF4-FFF2-40B4-BE49-F238E27FC236}">
                <a16:creationId xmlns:a16="http://schemas.microsoft.com/office/drawing/2014/main" id="{23798DBA-A557-BEED-C6C8-004F0AE95E9D}"/>
              </a:ext>
            </a:extLst>
          </p:cNvPr>
          <p:cNvSpPr/>
          <p:nvPr/>
        </p:nvSpPr>
        <p:spPr>
          <a:xfrm>
            <a:off x="3519844" y="7911594"/>
            <a:ext cx="643598" cy="496156"/>
          </a:xfrm>
          <a:custGeom>
            <a:avLst/>
            <a:gdLst/>
            <a:ahLst/>
            <a:cxnLst/>
            <a:rect l="l" t="t" r="r" b="b"/>
            <a:pathLst>
              <a:path w="643598" h="496156">
                <a:moveTo>
                  <a:pt x="0" y="0"/>
                </a:moveTo>
                <a:lnTo>
                  <a:pt x="643598" y="0"/>
                </a:lnTo>
                <a:lnTo>
                  <a:pt x="643598" y="496156"/>
                </a:lnTo>
                <a:lnTo>
                  <a:pt x="0" y="4961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66">
            <a:extLst>
              <a:ext uri="{FF2B5EF4-FFF2-40B4-BE49-F238E27FC236}">
                <a16:creationId xmlns:a16="http://schemas.microsoft.com/office/drawing/2014/main" id="{AC274191-4F9D-C3C3-75FA-5C735D469190}"/>
              </a:ext>
            </a:extLst>
          </p:cNvPr>
          <p:cNvSpPr txBox="1"/>
          <p:nvPr/>
        </p:nvSpPr>
        <p:spPr>
          <a:xfrm>
            <a:off x="7393683" y="4239925"/>
            <a:ext cx="7608182" cy="631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505"/>
              </a:lnSpc>
            </a:pPr>
            <a:r>
              <a:rPr lang="en-US" sz="3600" b="1" spc="135" dirty="0">
                <a:solidFill>
                  <a:srgbClr val="19191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Trimester-wise Analysis </a:t>
            </a:r>
          </a:p>
        </p:txBody>
      </p:sp>
      <p:sp>
        <p:nvSpPr>
          <p:cNvPr id="33" name="TextBox 67">
            <a:extLst>
              <a:ext uri="{FF2B5EF4-FFF2-40B4-BE49-F238E27FC236}">
                <a16:creationId xmlns:a16="http://schemas.microsoft.com/office/drawing/2014/main" id="{38B91C8C-ECEE-72F8-68D0-6F0D4D3F6457}"/>
              </a:ext>
            </a:extLst>
          </p:cNvPr>
          <p:cNvSpPr txBox="1"/>
          <p:nvPr/>
        </p:nvSpPr>
        <p:spPr>
          <a:xfrm>
            <a:off x="5951276" y="6165793"/>
            <a:ext cx="7621972" cy="631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5505"/>
              </a:lnSpc>
            </a:pPr>
            <a:r>
              <a:rPr lang="en-US" sz="3600" b="1" spc="135" dirty="0">
                <a:solidFill>
                  <a:srgbClr val="19191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Balance Assessment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65E0EAE-4F09-C9D1-CEB0-9AF364B2F390}"/>
              </a:ext>
            </a:extLst>
          </p:cNvPr>
          <p:cNvGrpSpPr/>
          <p:nvPr/>
        </p:nvGrpSpPr>
        <p:grpSpPr>
          <a:xfrm>
            <a:off x="4401709" y="7731500"/>
            <a:ext cx="11705837" cy="1894687"/>
            <a:chOff x="-91314" y="-142131"/>
            <a:chExt cx="15607783" cy="2526249"/>
          </a:xfrm>
        </p:grpSpPr>
        <p:sp>
          <p:nvSpPr>
            <p:cNvPr id="41" name="TextBox 69">
              <a:extLst>
                <a:ext uri="{FF2B5EF4-FFF2-40B4-BE49-F238E27FC236}">
                  <a16:creationId xmlns:a16="http://schemas.microsoft.com/office/drawing/2014/main" id="{3AAD2C23-1506-7C67-208A-6C2FD9B25268}"/>
                </a:ext>
              </a:extLst>
            </p:cNvPr>
            <p:cNvSpPr txBox="1"/>
            <p:nvPr/>
          </p:nvSpPr>
          <p:spPr>
            <a:xfrm>
              <a:off x="-91314" y="773677"/>
              <a:ext cx="15604392" cy="16104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ts val="4915"/>
                </a:lnSpc>
              </a:pPr>
              <a:r>
                <a:rPr lang="en-US" sz="3600" spc="84" dirty="0">
                  <a:solidFill>
                    <a:srgbClr val="19191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Pregnant females in different trimesters (e.g., first, second, and third trimesters) were recruited for the study</a:t>
              </a:r>
            </a:p>
          </p:txBody>
        </p:sp>
        <p:sp>
          <p:nvSpPr>
            <p:cNvPr id="42" name="TextBox 70">
              <a:extLst>
                <a:ext uri="{FF2B5EF4-FFF2-40B4-BE49-F238E27FC236}">
                  <a16:creationId xmlns:a16="http://schemas.microsoft.com/office/drawing/2014/main" id="{2F86E9FE-AA99-1260-46B7-D706DD48A852}"/>
                </a:ext>
              </a:extLst>
            </p:cNvPr>
            <p:cNvSpPr txBox="1"/>
            <p:nvPr/>
          </p:nvSpPr>
          <p:spPr>
            <a:xfrm>
              <a:off x="-87923" y="-142131"/>
              <a:ext cx="15604392" cy="8554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5550"/>
                </a:lnSpc>
              </a:pPr>
              <a:r>
                <a:rPr lang="en-US" sz="3600" b="1" spc="137" dirty="0">
                  <a:solidFill>
                    <a:srgbClr val="19191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Participant Selection</a:t>
              </a:r>
            </a:p>
          </p:txBody>
        </p:sp>
      </p:grpSp>
      <p:sp>
        <p:nvSpPr>
          <p:cNvPr id="39" name="TextBox 72">
            <a:extLst>
              <a:ext uri="{FF2B5EF4-FFF2-40B4-BE49-F238E27FC236}">
                <a16:creationId xmlns:a16="http://schemas.microsoft.com/office/drawing/2014/main" id="{0724527F-0532-DB84-EDF1-2D4356A71B4F}"/>
              </a:ext>
            </a:extLst>
          </p:cNvPr>
          <p:cNvSpPr txBox="1"/>
          <p:nvPr/>
        </p:nvSpPr>
        <p:spPr>
          <a:xfrm>
            <a:off x="112588" y="1106657"/>
            <a:ext cx="7610651" cy="434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3640"/>
              </a:lnSpc>
            </a:pPr>
            <a:endParaRPr/>
          </a:p>
        </p:txBody>
      </p:sp>
      <p:sp>
        <p:nvSpPr>
          <p:cNvPr id="36" name="TextBox 74">
            <a:extLst>
              <a:ext uri="{FF2B5EF4-FFF2-40B4-BE49-F238E27FC236}">
                <a16:creationId xmlns:a16="http://schemas.microsoft.com/office/drawing/2014/main" id="{F6EAADB1-A8F0-5975-358E-043AFBFF1F4E}"/>
              </a:ext>
            </a:extLst>
          </p:cNvPr>
          <p:cNvSpPr txBox="1"/>
          <p:nvPr/>
        </p:nvSpPr>
        <p:spPr>
          <a:xfrm>
            <a:off x="5948543" y="6856583"/>
            <a:ext cx="12006173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915"/>
              </a:lnSpc>
              <a:spcBef>
                <a:spcPct val="0"/>
              </a:spcBef>
            </a:pPr>
            <a:r>
              <a:rPr lang="en-US" sz="3600" dirty="0">
                <a:solidFill>
                  <a:srgbClr val="19191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participants' balance was assessed using force plates or pressure-sensitive platforms. </a:t>
            </a:r>
          </a:p>
        </p:txBody>
      </p:sp>
      <p:sp>
        <p:nvSpPr>
          <p:cNvPr id="37" name="TextBox 76">
            <a:extLst>
              <a:ext uri="{FF2B5EF4-FFF2-40B4-BE49-F238E27FC236}">
                <a16:creationId xmlns:a16="http://schemas.microsoft.com/office/drawing/2014/main" id="{6A2CC8EC-55FC-595F-65DC-1037A9922C30}"/>
              </a:ext>
            </a:extLst>
          </p:cNvPr>
          <p:cNvSpPr txBox="1"/>
          <p:nvPr/>
        </p:nvSpPr>
        <p:spPr>
          <a:xfrm>
            <a:off x="8973896" y="3279471"/>
            <a:ext cx="9138310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920"/>
              </a:lnSpc>
              <a:spcBef>
                <a:spcPct val="0"/>
              </a:spcBef>
            </a:pPr>
            <a:r>
              <a:rPr lang="en-US" sz="3600" dirty="0">
                <a:solidFill>
                  <a:srgbClr val="19191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 measurements are compared between different trimesters </a:t>
            </a:r>
          </a:p>
        </p:txBody>
      </p:sp>
      <p:sp>
        <p:nvSpPr>
          <p:cNvPr id="38" name="TextBox 77">
            <a:extLst>
              <a:ext uri="{FF2B5EF4-FFF2-40B4-BE49-F238E27FC236}">
                <a16:creationId xmlns:a16="http://schemas.microsoft.com/office/drawing/2014/main" id="{223C048E-B5E6-9363-38D5-438829D3563C}"/>
              </a:ext>
            </a:extLst>
          </p:cNvPr>
          <p:cNvSpPr txBox="1"/>
          <p:nvPr/>
        </p:nvSpPr>
        <p:spPr>
          <a:xfrm>
            <a:off x="10319371" y="1493160"/>
            <a:ext cx="7856042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920"/>
              </a:lnSpc>
              <a:spcBef>
                <a:spcPct val="0"/>
              </a:spcBef>
            </a:pPr>
            <a:r>
              <a:rPr lang="en-US" sz="3600" dirty="0">
                <a:solidFill>
                  <a:srgbClr val="19191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collected data has been statistically analyzed using ANOVA test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AE9135E-E9F6-02EE-3A1E-653BDAD40938}"/>
              </a:ext>
            </a:extLst>
          </p:cNvPr>
          <p:cNvSpPr txBox="1"/>
          <p:nvPr/>
        </p:nvSpPr>
        <p:spPr>
          <a:xfrm>
            <a:off x="7343543" y="4857143"/>
            <a:ext cx="10831869" cy="1592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3920"/>
              </a:lnSpc>
              <a:spcBef>
                <a:spcPct val="0"/>
              </a:spcBef>
            </a:pPr>
            <a:r>
              <a:rPr lang="en-US" sz="3600" dirty="0">
                <a:solidFill>
                  <a:srgbClr val="19191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 measurements within the same trimester is compared between eyes open and eyes closed conditions one minute each</a:t>
            </a:r>
          </a:p>
        </p:txBody>
      </p: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3072</TotalTime>
  <Words>1516</Words>
  <Application>Microsoft Office PowerPoint</Application>
  <PresentationFormat>Custom</PresentationFormat>
  <Paragraphs>214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9" baseType="lpstr">
      <vt:lpstr>Aileron Regular Italics</vt:lpstr>
      <vt:lpstr>Copperplate Gothic 29 AB Bold</vt:lpstr>
      <vt:lpstr>Copperplate Gothic 29 AB</vt:lpstr>
      <vt:lpstr>Cardo Bold</vt:lpstr>
      <vt:lpstr>Canva Sans</vt:lpstr>
      <vt:lpstr>Copperplate Gothic 32 AB Bold</vt:lpstr>
      <vt:lpstr>Aileron Heavy</vt:lpstr>
      <vt:lpstr>Public Sans</vt:lpstr>
      <vt:lpstr>Aileron Regular Bold</vt:lpstr>
      <vt:lpstr>Times New Roman</vt:lpstr>
      <vt:lpstr>League Spartan</vt:lpstr>
      <vt:lpstr>Open Sans Extra Bold</vt:lpstr>
      <vt:lpstr>Aileron Regular Bold Italics</vt:lpstr>
      <vt:lpstr>Nickainley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INNOVATIVE AND SUSTAINABLE ARRHYTHMIA DETECTION CIRCUIT: A COMPACT, POWEREFFICIENT, AND COST-EFFECTIVE APPROACH USING DIGITAL LOGIC DESIGN COMPONENTS AND MULTISIM VERIFICATION</dc:title>
  <dc:creator>Afzal Kamal</dc:creator>
  <cp:lastModifiedBy>Aleena Kamal 27246</cp:lastModifiedBy>
  <cp:revision>8</cp:revision>
  <dcterms:created xsi:type="dcterms:W3CDTF">2006-08-16T00:00:00Z</dcterms:created>
  <dcterms:modified xsi:type="dcterms:W3CDTF">2024-10-30T18:16:42Z</dcterms:modified>
  <dc:identifier>DAF5w6ZKJYs</dc:identifier>
</cp:coreProperties>
</file>